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2" r:id="rId4"/>
    <p:sldId id="273" r:id="rId5"/>
    <p:sldId id="260" r:id="rId6"/>
    <p:sldId id="274" r:id="rId7"/>
    <p:sldId id="279" r:id="rId8"/>
    <p:sldId id="275" r:id="rId9"/>
    <p:sldId id="267" r:id="rId10"/>
    <p:sldId id="281" r:id="rId11"/>
    <p:sldId id="283" r:id="rId12"/>
    <p:sldId id="284" r:id="rId13"/>
    <p:sldId id="282" r:id="rId14"/>
    <p:sldId id="280" r:id="rId15"/>
    <p:sldId id="277" r:id="rId16"/>
  </p:sldIdLst>
  <p:sldSz cx="9906000" cy="6858000" type="A4"/>
  <p:notesSz cx="9906000" cy="6858000"/>
  <p:embeddedFontLst>
    <p:embeddedFont>
      <p:font typeface="Bahnschrift Light SemiCondensed" panose="020B0502040204020203" pitchFamily="34" charset="0"/>
      <p:regular r:id="rId18"/>
    </p:embeddedFont>
    <p:embeddedFont>
      <p:font typeface="Bahnschrift SemiBold" panose="020B0502040204020203" pitchFamily="34" charset="0"/>
      <p:bold r:id="rId19"/>
    </p:embeddedFont>
    <p:embeddedFont>
      <p:font typeface="Bahnschrift SemiLight SemiConde" panose="020B0502040204020203" pitchFamily="34" charset="0"/>
      <p:regular r:id="rId20"/>
    </p:embeddedFont>
    <p:embeddedFont>
      <p:font typeface="HLFTER+Arial Bold" panose="020B0604020202020204" charset="0"/>
      <p:regular r:id="rId21"/>
    </p:embeddedFont>
    <p:embeddedFont>
      <p:font typeface="TNICGU+Arial Bold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439E92-876A-4E1D-8DD9-EFE0923A1D5B}" v="27" dt="2024-02-02T10:13:15.845"/>
    <p1510:client id="{725AC9F2-4DD4-4870-8C24-C3E875E662C7}" v="11" dt="2024-02-02T11:18:04.8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08" autoAdjust="0"/>
    <p:restoredTop sz="94794" autoAdjust="0"/>
  </p:normalViewPr>
  <p:slideViewPr>
    <p:cSldViewPr>
      <p:cViewPr varScale="1">
        <p:scale>
          <a:sx n="106" d="100"/>
          <a:sy n="106" d="100"/>
        </p:scale>
        <p:origin x="1524" y="108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926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11813" y="0"/>
            <a:ext cx="42926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37F679-C2C4-464E-9000-4BEF2E3A72E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81363" y="857250"/>
            <a:ext cx="334327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0600" y="3300413"/>
            <a:ext cx="79248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42926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11813" y="6513513"/>
            <a:ext cx="42926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2AF15A-533C-4274-82D4-E8A4F7B5E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69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2AF15A-533C-4274-82D4-E8A4F7B5E68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36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2AF15A-533C-4274-82D4-E8A4F7B5E6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33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2AF15A-533C-4274-82D4-E8A4F7B5E6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61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6199"/>
            <a:ext cx="9906000" cy="701039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" y="0"/>
            <a:ext cx="9906000" cy="706096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B0E188D-D628-D9CC-4300-4A5C8C7E1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01" y="357330"/>
            <a:ext cx="4375899" cy="276999"/>
          </a:xfrm>
          <a:solidFill>
            <a:srgbClr val="00823B"/>
          </a:solidFill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   </a:t>
            </a:r>
            <a:r>
              <a:rPr lang="ro-RO" b="1" dirty="0">
                <a:solidFill>
                  <a:srgbClr val="92D050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6</a:t>
            </a:r>
            <a:r>
              <a:rPr lang="en-US" b="1" dirty="0">
                <a:solidFill>
                  <a:srgbClr val="92D050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.</a:t>
            </a:r>
            <a:r>
              <a:rPr lang="en-US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VISION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F76419-FB43-B672-91C8-FD81177F887D}"/>
              </a:ext>
            </a:extLst>
          </p:cNvPr>
          <p:cNvSpPr txBox="1"/>
          <p:nvPr/>
        </p:nvSpPr>
        <p:spPr>
          <a:xfrm>
            <a:off x="929000" y="3473631"/>
            <a:ext cx="45134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Bahnschrift SemiLight SemiConde" panose="020B0502040204020203" pitchFamily="34" charset="0"/>
                <a:cs typeface="TNICGU+Arial Bold"/>
              </a:rPr>
              <a:t>To identify </a:t>
            </a:r>
          </a:p>
          <a:p>
            <a:r>
              <a:rPr lang="en-US" sz="1800" b="1" dirty="0">
                <a:solidFill>
                  <a:schemeClr val="bg1"/>
                </a:solidFill>
                <a:latin typeface="Bahnschrift SemiLight SemiConde" panose="020B0502040204020203" pitchFamily="34" charset="0"/>
                <a:cs typeface="TNICGU+Arial Bold"/>
              </a:rPr>
              <a:t>new business opportunities(</a:t>
            </a:r>
            <a:r>
              <a:rPr lang="ro-RO" sz="1800" b="1" dirty="0">
                <a:solidFill>
                  <a:schemeClr val="bg1"/>
                </a:solidFill>
                <a:latin typeface="Bahnschrift SemiLight SemiConde" panose="020B0502040204020203" pitchFamily="34" charset="0"/>
                <a:cs typeface="TNICGU+Arial Bold"/>
              </a:rPr>
              <a:t>B2B</a:t>
            </a:r>
            <a:r>
              <a:rPr lang="en-US" sz="1800" b="1" dirty="0">
                <a:solidFill>
                  <a:schemeClr val="bg1"/>
                </a:solidFill>
                <a:latin typeface="Bahnschrift SemiLight SemiConde" panose="020B0502040204020203" pitchFamily="34" charset="0"/>
                <a:cs typeface="TNICGU+Arial Bold"/>
              </a:rPr>
              <a:t>)</a:t>
            </a:r>
            <a:endParaRPr lang="en-US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  <a:p>
            <a:endParaRPr lang="en-US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F290A0-50D7-1FD8-21D9-BAEEB71A474E}"/>
              </a:ext>
            </a:extLst>
          </p:cNvPr>
          <p:cNvSpPr txBox="1"/>
          <p:nvPr/>
        </p:nvSpPr>
        <p:spPr>
          <a:xfrm>
            <a:off x="953730" y="4556887"/>
            <a:ext cx="3999270" cy="633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2238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800" b="1" dirty="0">
                <a:solidFill>
                  <a:schemeClr val="bg1"/>
                </a:solidFill>
                <a:latin typeface="Bahnschrift SemiLight SemiConde" panose="020B0502040204020203" pitchFamily="34" charset="0"/>
                <a:cs typeface="TNICGU+Arial Bold"/>
              </a:rPr>
              <a:t>To invest</a:t>
            </a:r>
          </a:p>
          <a:p>
            <a:pPr marL="0" marR="0">
              <a:lnSpc>
                <a:spcPts val="2238"/>
              </a:lnSpc>
              <a:spcBef>
                <a:spcPts val="0"/>
              </a:spcBef>
              <a:spcAft>
                <a:spcPts val="0"/>
              </a:spcAft>
            </a:pPr>
            <a:r>
              <a:rPr lang="it-IT" b="1" dirty="0">
                <a:solidFill>
                  <a:schemeClr val="bg1"/>
                </a:solidFill>
                <a:latin typeface="Bahnschrift SemiLight SemiConde" panose="020B0502040204020203" pitchFamily="34" charset="0"/>
                <a:cs typeface="TNICGU+Arial Bold"/>
              </a:rPr>
              <a:t>In employees and vehicles</a:t>
            </a:r>
            <a:endParaRPr lang="it-IT" sz="1800" b="1" dirty="0">
              <a:solidFill>
                <a:schemeClr val="bg1"/>
              </a:solidFill>
              <a:latin typeface="Bahnschrift SemiLight SemiConde" panose="020B0502040204020203" pitchFamily="34" charset="0"/>
              <a:cs typeface="HLFTER+Arial Bold"/>
            </a:endParaRPr>
          </a:p>
        </p:txBody>
      </p:sp>
      <p:pic>
        <p:nvPicPr>
          <p:cNvPr id="8" name="Graphic 7" descr="Checkbox Checked with solid fill">
            <a:extLst>
              <a:ext uri="{FF2B5EF4-FFF2-40B4-BE49-F238E27FC236}">
                <a16:creationId xmlns:a16="http://schemas.microsoft.com/office/drawing/2014/main" id="{CA841D1C-26E9-5811-BC43-531A9B17C7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4528" y="3539838"/>
            <a:ext cx="249202" cy="249202"/>
          </a:xfrm>
          <a:prstGeom prst="rect">
            <a:avLst/>
          </a:prstGeom>
        </p:spPr>
      </p:pic>
      <p:pic>
        <p:nvPicPr>
          <p:cNvPr id="9" name="Graphic 8" descr="Checkbox Checked with solid fill">
            <a:extLst>
              <a:ext uri="{FF2B5EF4-FFF2-40B4-BE49-F238E27FC236}">
                <a16:creationId xmlns:a16="http://schemas.microsoft.com/office/drawing/2014/main" id="{FDE4F3D1-A64D-A24A-8BD2-CA24A51D87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180" y="5572105"/>
            <a:ext cx="182356" cy="18235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B3B9DC6-3ABC-4A32-496B-A898B5EADAD1}"/>
              </a:ext>
            </a:extLst>
          </p:cNvPr>
          <p:cNvSpPr txBox="1"/>
          <p:nvPr/>
        </p:nvSpPr>
        <p:spPr>
          <a:xfrm>
            <a:off x="560512" y="876264"/>
            <a:ext cx="5015618" cy="1633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spc="-28" dirty="0">
                <a:solidFill>
                  <a:schemeClr val="bg1"/>
                </a:solidFill>
                <a:latin typeface="Bahnschrift Light SemiCondensed" panose="020B0502040204020203" pitchFamily="34" charset="0"/>
                <a:cs typeface="TNICGU+Arial Bold"/>
              </a:rPr>
              <a:t>The result of our work and skill is a dynamic, strong and serious company, which is constantly looking to the future</a:t>
            </a:r>
            <a:r>
              <a:rPr lang="ro-RO" sz="1800" spc="-28" dirty="0">
                <a:solidFill>
                  <a:schemeClr val="bg1"/>
                </a:solidFill>
                <a:latin typeface="Bahnschrift Light SemiCondensed" panose="020B0502040204020203" pitchFamily="34" charset="0"/>
                <a:cs typeface="TNICGU+Arial Bold"/>
              </a:rPr>
              <a:t>.</a:t>
            </a:r>
          </a:p>
          <a:p>
            <a:pPr marL="91440" marR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spc="-28" dirty="0">
                <a:solidFill>
                  <a:schemeClr val="bg1"/>
                </a:solidFill>
                <a:latin typeface="Bahnschrift Light SemiCondensed" panose="020B0502040204020203" pitchFamily="34" charset="0"/>
                <a:cs typeface="TNICGU+Arial Bold"/>
              </a:rPr>
              <a:t>Aldestar Top Transport business vision follows two main directions</a:t>
            </a:r>
            <a:endParaRPr lang="fr-FR" sz="1800" dirty="0">
              <a:solidFill>
                <a:schemeClr val="bg1"/>
              </a:solidFill>
              <a:latin typeface="Bahnschrift Light SemiCondensed" panose="020B0502040204020203" pitchFamily="34" charset="0"/>
              <a:cs typeface="HLFTER+Arial Bold"/>
            </a:endParaRPr>
          </a:p>
        </p:txBody>
      </p:sp>
      <p:pic>
        <p:nvPicPr>
          <p:cNvPr id="4" name="Graphic 8" descr="Checkbox Checked with solid fill">
            <a:extLst>
              <a:ext uri="{FF2B5EF4-FFF2-40B4-BE49-F238E27FC236}">
                <a16:creationId xmlns:a16="http://schemas.microsoft.com/office/drawing/2014/main" id="{75A03FAD-5F59-56B8-808C-3FC1B8AE93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7555" y="4694104"/>
            <a:ext cx="249202" cy="24920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2C36498-3827-D15A-CFCB-8787F12BF80C}"/>
              </a:ext>
            </a:extLst>
          </p:cNvPr>
          <p:cNvSpPr txBox="1"/>
          <p:nvPr/>
        </p:nvSpPr>
        <p:spPr>
          <a:xfrm>
            <a:off x="935536" y="5482357"/>
            <a:ext cx="5015618" cy="351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2238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800" b="1" dirty="0">
                <a:solidFill>
                  <a:schemeClr val="bg1"/>
                </a:solidFill>
                <a:latin typeface="Bahnschrift SemiLight SemiConde" panose="020B0502040204020203" pitchFamily="34" charset="0"/>
                <a:cs typeface="TNICGU+Arial Bold"/>
              </a:rPr>
              <a:t>Digitization</a:t>
            </a:r>
            <a:endParaRPr lang="it-IT" sz="1800" b="1" dirty="0">
              <a:solidFill>
                <a:schemeClr val="bg1"/>
              </a:solidFill>
              <a:latin typeface="Bahnschrift SemiLight SemiConde" panose="020B0502040204020203" pitchFamily="34" charset="0"/>
              <a:cs typeface="HLFTER+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3764420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70103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BFBB3B2-B1A0-1EB3-39A4-0F1A31684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505" y="155047"/>
            <a:ext cx="8208911" cy="276999"/>
          </a:xfrm>
          <a:solidFill>
            <a:srgbClr val="00823B"/>
          </a:solidFill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   </a:t>
            </a:r>
            <a:r>
              <a:rPr lang="ro-RO" b="1" dirty="0">
                <a:solidFill>
                  <a:srgbClr val="92D050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7</a:t>
            </a:r>
            <a:r>
              <a:rPr lang="en-US" b="1" dirty="0">
                <a:solidFill>
                  <a:srgbClr val="92D050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.</a:t>
            </a:r>
            <a:r>
              <a:rPr lang="en-US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</a:t>
            </a:r>
            <a:r>
              <a:rPr lang="en-US" sz="1500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ORDERS MADE IN 2023 FOR TOP 20 CUSTOMERS</a:t>
            </a:r>
            <a:r>
              <a:rPr lang="ro-RO" sz="1500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</a:t>
            </a:r>
            <a:r>
              <a:rPr lang="en-US" sz="1500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FROM </a:t>
            </a:r>
            <a:r>
              <a:rPr lang="ro-RO" sz="1500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AUTOMOTIVE</a:t>
            </a:r>
            <a:r>
              <a:rPr lang="en-US" sz="1500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INDUSTRY</a:t>
            </a:r>
            <a:endParaRPr lang="en-US" sz="1500" i="1" dirty="0">
              <a:solidFill>
                <a:srgbClr val="92D050"/>
              </a:solidFill>
              <a:highlight>
                <a:srgbClr val="008000"/>
              </a:highlight>
              <a:latin typeface="Bahnschrift SemiBold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14758D-55CE-470C-9F01-D1CF0F071FC7}"/>
              </a:ext>
            </a:extLst>
          </p:cNvPr>
          <p:cNvSpPr txBox="1"/>
          <p:nvPr/>
        </p:nvSpPr>
        <p:spPr>
          <a:xfrm>
            <a:off x="5346218" y="908720"/>
            <a:ext cx="435931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500" dirty="0">
                <a:latin typeface="Bahnschrift SemiLight SemiConde" panose="020B0502040204020203" pitchFamily="34" charset="0"/>
                <a:cs typeface="HLFTER+Arial Bold"/>
              </a:rPr>
              <a:t>1142	MERCEDES BENZ GMBH</a:t>
            </a:r>
          </a:p>
          <a:p>
            <a:r>
              <a:rPr lang="ro-RO" sz="1500" dirty="0">
                <a:latin typeface="Bahnschrift SemiLight SemiConde" panose="020B0502040204020203" pitchFamily="34" charset="0"/>
                <a:cs typeface="HLFTER+Arial Bold"/>
              </a:rPr>
              <a:t>1082	RENAULT</a:t>
            </a:r>
          </a:p>
          <a:p>
            <a:r>
              <a:rPr lang="ro-RO" sz="1500" dirty="0">
                <a:latin typeface="Bahnschrift SemiLight SemiConde" panose="020B0502040204020203" pitchFamily="34" charset="0"/>
                <a:cs typeface="HLFTER+Arial Bold"/>
              </a:rPr>
              <a:t>986	ROBERT BOSCH</a:t>
            </a:r>
          </a:p>
          <a:p>
            <a:r>
              <a:rPr lang="ro-RO" sz="1500" dirty="0">
                <a:latin typeface="Bahnschrift SemiLight SemiConde" panose="020B0502040204020203" pitchFamily="34" charset="0"/>
                <a:cs typeface="HLFTER+Arial Bold"/>
              </a:rPr>
              <a:t>916	FORD CRAIOVA</a:t>
            </a:r>
          </a:p>
          <a:p>
            <a:r>
              <a:rPr lang="ro-RO" sz="1500" dirty="0">
                <a:latin typeface="Bahnschrift SemiLight SemiConde" panose="020B0502040204020203" pitchFamily="34" charset="0"/>
                <a:cs typeface="HLFTER+Arial Bold"/>
              </a:rPr>
              <a:t>846	VOLKSWAGEN AUTO EUROPA GMBH</a:t>
            </a:r>
          </a:p>
          <a:p>
            <a:r>
              <a:rPr lang="ro-RO" sz="1500" dirty="0">
                <a:latin typeface="Bahnschrift SemiLight SemiConde" panose="020B0502040204020203" pitchFamily="34" charset="0"/>
                <a:cs typeface="HLFTER+Arial Bold"/>
              </a:rPr>
              <a:t>769	VALEO</a:t>
            </a:r>
          </a:p>
          <a:p>
            <a:r>
              <a:rPr lang="ro-RO" sz="1500" dirty="0">
                <a:latin typeface="Bahnschrift SemiLight SemiConde" panose="020B0502040204020203" pitchFamily="34" charset="0"/>
                <a:cs typeface="HLFTER+Arial Bold"/>
              </a:rPr>
              <a:t>636	DACIA</a:t>
            </a:r>
          </a:p>
          <a:p>
            <a:r>
              <a:rPr lang="ro-RO" sz="1500" dirty="0">
                <a:latin typeface="Bahnschrift SemiLight SemiConde" panose="020B0502040204020203" pitchFamily="34" charset="0"/>
                <a:cs typeface="HLFTER+Arial Bold"/>
              </a:rPr>
              <a:t>604	FAURECIA</a:t>
            </a:r>
          </a:p>
          <a:p>
            <a:r>
              <a:rPr lang="ro-RO" sz="1500" dirty="0">
                <a:latin typeface="Bahnschrift SemiLight SemiConde" panose="020B0502040204020203" pitchFamily="34" charset="0"/>
                <a:cs typeface="HLFTER+Arial Bold"/>
              </a:rPr>
              <a:t>527	SKODA AUTO AS</a:t>
            </a:r>
          </a:p>
          <a:p>
            <a:r>
              <a:rPr lang="ro-RO" sz="1500" dirty="0">
                <a:latin typeface="Bahnschrift SemiLight SemiConde" panose="020B0502040204020203" pitchFamily="34" charset="0"/>
                <a:cs typeface="HLFTER+Arial Bold"/>
              </a:rPr>
              <a:t>449	VOLVO POWERTRAIN CORPORATION</a:t>
            </a:r>
          </a:p>
          <a:p>
            <a:r>
              <a:rPr lang="ro-RO" sz="1500" dirty="0">
                <a:latin typeface="Bahnschrift SemiLight SemiConde" panose="020B0502040204020203" pitchFamily="34" charset="0"/>
                <a:cs typeface="HLFTER+Arial Bold"/>
              </a:rPr>
              <a:t>396	BMW GMBH</a:t>
            </a:r>
          </a:p>
          <a:p>
            <a:r>
              <a:rPr lang="ro-RO" sz="1500" dirty="0">
                <a:latin typeface="Bahnschrift SemiLight SemiConde" panose="020B0502040204020203" pitchFamily="34" charset="0"/>
                <a:cs typeface="HLFTER+Arial Bold"/>
              </a:rPr>
              <a:t>324	FBP-FOUNDATION BRAKES </a:t>
            </a:r>
          </a:p>
          <a:p>
            <a:r>
              <a:rPr lang="ro-RO" sz="1500" dirty="0">
                <a:latin typeface="Bahnschrift SemiLight SemiConde" panose="020B0502040204020203" pitchFamily="34" charset="0"/>
                <a:cs typeface="HLFTER+Arial Bold"/>
              </a:rPr>
              <a:t>230	BASF CATALYSTS GERMANY GMBH</a:t>
            </a:r>
          </a:p>
          <a:p>
            <a:r>
              <a:rPr lang="ro-RO" sz="1500" dirty="0">
                <a:latin typeface="Bahnschrift SemiLight SemiConde" panose="020B0502040204020203" pitchFamily="34" charset="0"/>
                <a:cs typeface="HLFTER+Arial Bold"/>
              </a:rPr>
              <a:t>206	MAGNETI MARELLI</a:t>
            </a:r>
          </a:p>
          <a:p>
            <a:r>
              <a:rPr lang="ro-RO" sz="1500" dirty="0">
                <a:latin typeface="Bahnschrift SemiLight SemiConde" panose="020B0502040204020203" pitchFamily="34" charset="0"/>
                <a:cs typeface="HLFTER+Arial Bold"/>
              </a:rPr>
              <a:t>190	HELLA DISTRIBUTION GMBH</a:t>
            </a:r>
          </a:p>
          <a:p>
            <a:r>
              <a:rPr lang="ro-RO" sz="1500" dirty="0">
                <a:latin typeface="Bahnschrift SemiLight SemiConde" panose="020B0502040204020203" pitchFamily="34" charset="0"/>
                <a:cs typeface="HLFTER+Arial Bold"/>
              </a:rPr>
              <a:t>177	SCANIA</a:t>
            </a:r>
          </a:p>
          <a:p>
            <a:r>
              <a:rPr lang="ro-RO" sz="1500" dirty="0">
                <a:latin typeface="Bahnschrift SemiLight SemiConde" panose="020B0502040204020203" pitchFamily="34" charset="0"/>
                <a:cs typeface="HLFTER+Arial Bold"/>
              </a:rPr>
              <a:t>142	PILKINGTON AUTOMOTIVE</a:t>
            </a:r>
          </a:p>
          <a:p>
            <a:r>
              <a:rPr lang="ro-RO" sz="1500" dirty="0">
                <a:latin typeface="Bahnschrift SemiLight SemiConde" panose="020B0502040204020203" pitchFamily="34" charset="0"/>
                <a:cs typeface="HLFTER+Arial Bold"/>
              </a:rPr>
              <a:t>138	SUMITOMO RUBBER FALKEN</a:t>
            </a:r>
          </a:p>
          <a:p>
            <a:r>
              <a:rPr lang="ro-RO" sz="1500" dirty="0">
                <a:latin typeface="Bahnschrift SemiLight SemiConde" panose="020B0502040204020203" pitchFamily="34" charset="0"/>
                <a:cs typeface="HLFTER+Arial Bold"/>
              </a:rPr>
              <a:t>134	LISI AUTOMOTIVE NOMEL S.A.S.</a:t>
            </a:r>
          </a:p>
          <a:p>
            <a:r>
              <a:rPr lang="ro-RO" sz="1500" dirty="0">
                <a:latin typeface="Bahnschrift SemiLight SemiConde" panose="020B0502040204020203" pitchFamily="34" charset="0"/>
                <a:cs typeface="HLFTER+Arial Bold"/>
              </a:rPr>
              <a:t>116	GÖLLNER LAGER</a:t>
            </a:r>
            <a:endParaRPr lang="en-US" sz="1500" dirty="0">
              <a:latin typeface="Bahnschrift SemiLight SemiConde" panose="020B0502040204020203" pitchFamily="34" charset="0"/>
              <a:cs typeface="TNICGU+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3932157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6199"/>
            <a:ext cx="9906000" cy="70103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78A7BAC-956C-3859-6E6F-EFE477824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01" y="357330"/>
            <a:ext cx="4375899" cy="276999"/>
          </a:xfrm>
          <a:solidFill>
            <a:srgbClr val="00823B"/>
          </a:solidFill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   </a:t>
            </a:r>
            <a:r>
              <a:rPr lang="ro-RO" b="1" dirty="0">
                <a:solidFill>
                  <a:srgbClr val="92D050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8</a:t>
            </a:r>
            <a:r>
              <a:rPr lang="en-US" b="1" dirty="0">
                <a:solidFill>
                  <a:srgbClr val="92D050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.</a:t>
            </a:r>
            <a:r>
              <a:rPr lang="en-US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PERFORMANCE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EE32F7-E6ED-469F-98C6-3801CB6098C7}"/>
              </a:ext>
            </a:extLst>
          </p:cNvPr>
          <p:cNvSpPr txBox="1"/>
          <p:nvPr/>
        </p:nvSpPr>
        <p:spPr>
          <a:xfrm>
            <a:off x="848544" y="778452"/>
            <a:ext cx="2631118" cy="346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2238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600" b="1" dirty="0">
                <a:latin typeface="Bahnschrift Light SemiCondensed" panose="020B0502040204020203" pitchFamily="34" charset="0"/>
                <a:cs typeface="HLFTER+Arial Bold"/>
              </a:rPr>
              <a:t>Recognized seriousness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5631813"/>
              </p:ext>
            </p:extLst>
          </p:nvPr>
        </p:nvGraphicFramePr>
        <p:xfrm>
          <a:off x="560512" y="1451565"/>
          <a:ext cx="3605463" cy="46653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829300" imgH="7543446" progId="Acrobat.Document.DC">
                  <p:embed/>
                </p:oleObj>
              </mc:Choice>
              <mc:Fallback>
                <p:oleObj name="Acrobat Document" r:id="rId3" imgW="5829300" imgH="7543446" progId="Acrobat.Document.DC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0512" y="1451565"/>
                        <a:ext cx="3605463" cy="46653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5094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1">
            <a:extLst>
              <a:ext uri="{FF2B5EF4-FFF2-40B4-BE49-F238E27FC236}">
                <a16:creationId xmlns:a16="http://schemas.microsoft.com/office/drawing/2014/main" id="{A15EB924-51D5-B5CA-3606-F5573446ECF3}"/>
              </a:ext>
            </a:extLst>
          </p:cNvPr>
          <p:cNvSpPr txBox="1"/>
          <p:nvPr/>
        </p:nvSpPr>
        <p:spPr>
          <a:xfrm>
            <a:off x="992560" y="692696"/>
            <a:ext cx="4910412" cy="2821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8"/>
              </a:lnSpc>
              <a:spcBef>
                <a:spcPts val="1361"/>
              </a:spcBef>
              <a:spcAft>
                <a:spcPts val="0"/>
              </a:spcAft>
            </a:pPr>
            <a:r>
              <a:rPr lang="ro-RO" sz="2400" dirty="0">
                <a:solidFill>
                  <a:schemeClr val="bg1"/>
                </a:solidFill>
                <a:latin typeface="Bahnschrift SemiLight SemiConde" panose="020B0502040204020203" pitchFamily="34" charset="0"/>
                <a:cs typeface="HLFTER+Arial Bold"/>
              </a:rPr>
              <a:t>Flota Aldestar Top Transport</a:t>
            </a:r>
            <a:endParaRPr lang="en-US" sz="2400" dirty="0">
              <a:solidFill>
                <a:schemeClr val="bg1"/>
              </a:solidFill>
              <a:latin typeface="Bahnschrift SemiLight SemiConde" panose="020B0502040204020203" pitchFamily="34" charset="0"/>
              <a:cs typeface="HLFTER+Arial Bold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5E638AE-AD0A-5A51-3C02-DCD696E1D2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199"/>
            <a:ext cx="9938771" cy="703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53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1"/>
            <a:ext cx="9906000" cy="7010400"/>
          </a:xfrm>
          <a:prstGeom prst="rect">
            <a:avLst/>
          </a:prstGeom>
        </p:spPr>
      </p:pic>
      <p:sp>
        <p:nvSpPr>
          <p:cNvPr id="6" name="object 11">
            <a:extLst>
              <a:ext uri="{FF2B5EF4-FFF2-40B4-BE49-F238E27FC236}">
                <a16:creationId xmlns:a16="http://schemas.microsoft.com/office/drawing/2014/main" id="{9879F896-AF6F-FAD9-62CC-7A6B2E8D1A61}"/>
              </a:ext>
            </a:extLst>
          </p:cNvPr>
          <p:cNvSpPr txBox="1"/>
          <p:nvPr/>
        </p:nvSpPr>
        <p:spPr>
          <a:xfrm>
            <a:off x="1136576" y="5301208"/>
            <a:ext cx="6264696" cy="2821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8"/>
              </a:lnSpc>
              <a:spcBef>
                <a:spcPts val="1361"/>
              </a:spcBef>
              <a:spcAft>
                <a:spcPts val="0"/>
              </a:spcAft>
            </a:pPr>
            <a:r>
              <a:rPr lang="ro-RO" sz="2400" dirty="0">
                <a:solidFill>
                  <a:schemeClr val="bg1"/>
                </a:solidFill>
                <a:latin typeface="Bahnschrift SemiLight SemiConde" panose="020B0502040204020203" pitchFamily="34" charset="0"/>
                <a:cs typeface="HLFTER+Arial Bold"/>
              </a:rPr>
              <a:t>N</a:t>
            </a:r>
            <a:r>
              <a:rPr lang="en-US" sz="2400" dirty="0" err="1">
                <a:solidFill>
                  <a:schemeClr val="bg1"/>
                </a:solidFill>
                <a:latin typeface="Bahnschrift SemiLight SemiConde" panose="020B0502040204020203" pitchFamily="34" charset="0"/>
                <a:cs typeface="HLFTER+Arial Bold"/>
              </a:rPr>
              <a:t>ew</a:t>
            </a:r>
            <a:r>
              <a:rPr lang="en-US" sz="2400" dirty="0">
                <a:solidFill>
                  <a:schemeClr val="bg1"/>
                </a:solidFill>
                <a:latin typeface="Bahnschrift SemiLight SemiConde" panose="020B0502040204020203" pitchFamily="34" charset="0"/>
                <a:cs typeface="HLFTER+Arial Bold"/>
              </a:rPr>
              <a:t> headquarters of</a:t>
            </a:r>
            <a:r>
              <a:rPr lang="ro-RO" sz="2400" dirty="0">
                <a:solidFill>
                  <a:schemeClr val="bg1"/>
                </a:solidFill>
                <a:latin typeface="Bahnschrift SemiLight SemiConde" panose="020B0502040204020203" pitchFamily="34" charset="0"/>
                <a:cs typeface="HLFTER+Arial Bold"/>
              </a:rPr>
              <a:t> Aldestar Top Transport</a:t>
            </a:r>
            <a:endParaRPr lang="en-US" sz="2400" dirty="0">
              <a:solidFill>
                <a:schemeClr val="bg1"/>
              </a:solidFill>
              <a:latin typeface="Bahnschrift SemiLight SemiConde" panose="020B0502040204020203" pitchFamily="34" charset="0"/>
              <a:cs typeface="HLFTER+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2754519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6199"/>
            <a:ext cx="9906000" cy="701039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EBF61-0E62-423F-8EC4-CC03947B6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1722" y="1259325"/>
            <a:ext cx="7743686" cy="276999"/>
          </a:xfrm>
        </p:spPr>
        <p:txBody>
          <a:bodyPr/>
          <a:lstStyle/>
          <a:p>
            <a:r>
              <a:rPr lang="it-IT" sz="1800" b="1" spc="-69" dirty="0">
                <a:solidFill>
                  <a:schemeClr val="tx1"/>
                </a:solidFill>
                <a:latin typeface="TNICGU+Arial Bold"/>
                <a:cs typeface="TNICGU+Arial Bold"/>
              </a:rPr>
              <a:t> </a:t>
            </a:r>
            <a:endParaRPr lang="en-US" dirty="0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45F2F42E-D1F3-4CD3-A859-118250209AD2}"/>
              </a:ext>
            </a:extLst>
          </p:cNvPr>
          <p:cNvSpPr/>
          <p:nvPr/>
        </p:nvSpPr>
        <p:spPr>
          <a:xfrm>
            <a:off x="492009" y="1915789"/>
            <a:ext cx="249202" cy="269178"/>
          </a:xfrm>
          <a:prstGeom prst="star5">
            <a:avLst>
              <a:gd name="adj" fmla="val 0"/>
              <a:gd name="hf" fmla="val 105146"/>
              <a:gd name="vf" fmla="val 110557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823B"/>
                </a:solidFill>
              </a:ln>
              <a:solidFill>
                <a:srgbClr val="00823B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985A50D-FEF4-F280-D7F1-D9D03386A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01" y="357330"/>
            <a:ext cx="4375899" cy="276999"/>
          </a:xfrm>
          <a:solidFill>
            <a:srgbClr val="00823B"/>
          </a:solidFill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   </a:t>
            </a:r>
            <a:r>
              <a:rPr lang="ro-RO" b="1" dirty="0">
                <a:solidFill>
                  <a:srgbClr val="92D050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CONTACT</a:t>
            </a:r>
            <a:endParaRPr lang="en-US" b="1" dirty="0">
              <a:solidFill>
                <a:schemeClr val="bg1"/>
              </a:solidFill>
              <a:highlight>
                <a:srgbClr val="008000"/>
              </a:highlight>
              <a:latin typeface="Bahnschrift SemiBold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5075A4-A7CD-31D2-7510-16932502EB46}"/>
              </a:ext>
            </a:extLst>
          </p:cNvPr>
          <p:cNvSpPr txBox="1"/>
          <p:nvPr/>
        </p:nvSpPr>
        <p:spPr>
          <a:xfrm>
            <a:off x="920552" y="902436"/>
            <a:ext cx="3907048" cy="1282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latin typeface="Bahnschrift SemiLight SemiConde" panose="020B0502040204020203" pitchFamily="34" charset="0"/>
              </a:rPr>
              <a:t>Serelor 55, Bascov, Arge</a:t>
            </a:r>
            <a:r>
              <a:rPr lang="ro-RO" dirty="0">
                <a:latin typeface="Bahnschrift SemiLight SemiConde" panose="020B0502040204020203" pitchFamily="34" charset="0"/>
              </a:rPr>
              <a:t>ș</a:t>
            </a:r>
            <a:r>
              <a:rPr lang="pt-BR" dirty="0">
                <a:latin typeface="Bahnschrift SemiLight SemiConde" panose="020B0502040204020203" pitchFamily="34" charset="0"/>
              </a:rPr>
              <a:t>, RO 117045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Bahnschrift SemiLight SemiConde" panose="020B0502040204020203" pitchFamily="34" charset="0"/>
              </a:rPr>
              <a:t>office@aldestar.ro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Bahnschrift SemiLight SemiConde" panose="020B0502040204020203" pitchFamily="34" charset="0"/>
              </a:rPr>
              <a:t>+40 372 66 77 00 </a:t>
            </a:r>
            <a:endParaRPr lang="ro-RO" dirty="0">
              <a:latin typeface="Bahnschrift SemiLight SemiConde" panose="020B0502040204020203" pitchFamily="34" charset="0"/>
            </a:endParaRPr>
          </a:p>
        </p:txBody>
      </p:sp>
      <p:pic>
        <p:nvPicPr>
          <p:cNvPr id="9" name="Graphic 8" descr="Direction with solid fill">
            <a:extLst>
              <a:ext uri="{FF2B5EF4-FFF2-40B4-BE49-F238E27FC236}">
                <a16:creationId xmlns:a16="http://schemas.microsoft.com/office/drawing/2014/main" id="{46017DB2-ECED-AD03-2BFB-E39CAB78C3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520" y="1412776"/>
            <a:ext cx="347283" cy="347283"/>
          </a:xfrm>
          <a:prstGeom prst="rect">
            <a:avLst/>
          </a:prstGeom>
        </p:spPr>
      </p:pic>
      <p:pic>
        <p:nvPicPr>
          <p:cNvPr id="12" name="Graphic 11" descr="Flag1 with solid fill">
            <a:extLst>
              <a:ext uri="{FF2B5EF4-FFF2-40B4-BE49-F238E27FC236}">
                <a16:creationId xmlns:a16="http://schemas.microsoft.com/office/drawing/2014/main" id="{DF319994-7731-A038-CCA4-01BEB31024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40632" y="3086484"/>
            <a:ext cx="914400" cy="914400"/>
          </a:xfrm>
          <a:prstGeom prst="rect">
            <a:avLst/>
          </a:prstGeom>
        </p:spPr>
      </p:pic>
      <p:pic>
        <p:nvPicPr>
          <p:cNvPr id="14" name="Graphic 13" descr="Map with pin with solid fill">
            <a:extLst>
              <a:ext uri="{FF2B5EF4-FFF2-40B4-BE49-F238E27FC236}">
                <a16:creationId xmlns:a16="http://schemas.microsoft.com/office/drawing/2014/main" id="{2F0774FD-D2A1-943D-08E9-D4933339BF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3977" y="1004196"/>
            <a:ext cx="331005" cy="331005"/>
          </a:xfrm>
          <a:prstGeom prst="rect">
            <a:avLst/>
          </a:prstGeom>
        </p:spPr>
      </p:pic>
      <p:pic>
        <p:nvPicPr>
          <p:cNvPr id="16" name="Graphic 15" descr="Receiver with solid fill">
            <a:extLst>
              <a:ext uri="{FF2B5EF4-FFF2-40B4-BE49-F238E27FC236}">
                <a16:creationId xmlns:a16="http://schemas.microsoft.com/office/drawing/2014/main" id="{1C1967A8-D006-5E76-2F22-959FF254AD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3553" y="1884321"/>
            <a:ext cx="276999" cy="2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54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55"/>
            <a:ext cx="9905999" cy="70103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60512" y="908720"/>
            <a:ext cx="4896544" cy="5770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464"/>
              </a:lnSpc>
              <a:spcBef>
                <a:spcPts val="0"/>
              </a:spcBef>
              <a:spcAft>
                <a:spcPts val="0"/>
              </a:spcAft>
            </a:pPr>
            <a:endParaRPr sz="4000" b="1" spc="-49" dirty="0">
              <a:solidFill>
                <a:srgbClr val="00823B"/>
              </a:solidFill>
              <a:latin typeface="Bahnschrift SemiBold" panose="020B0502040204020203" pitchFamily="34" charset="0"/>
              <a:cs typeface="HLFTER+Arial Bol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552EC5-4574-7DCE-8657-6E31D79FA184}"/>
              </a:ext>
            </a:extLst>
          </p:cNvPr>
          <p:cNvSpPr txBox="1"/>
          <p:nvPr/>
        </p:nvSpPr>
        <p:spPr>
          <a:xfrm>
            <a:off x="5353964" y="487025"/>
            <a:ext cx="4351564" cy="561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100" dirty="0">
                <a:latin typeface="Bahnschrift SemiLight SemiConde" panose="020B0502040204020203" pitchFamily="34" charset="0"/>
              </a:rPr>
              <a:t>1.</a:t>
            </a:r>
            <a:r>
              <a:rPr lang="en-US" sz="2000" dirty="0">
                <a:latin typeface="Bahnschrift SemiLight SemiConde" panose="020B0502040204020203" pitchFamily="34" charset="0"/>
              </a:rPr>
              <a:t> Who we are</a:t>
            </a:r>
            <a:r>
              <a:rPr lang="en-US" sz="2100" dirty="0">
                <a:latin typeface="Bahnschrift SemiLight SemiConde" panose="020B0502040204020203" pitchFamily="34" charset="0"/>
              </a:rPr>
              <a:t>?</a:t>
            </a:r>
            <a:endParaRPr lang="ro-RO" sz="2100" dirty="0">
              <a:latin typeface="Bahnschrift SemiLight SemiConde" panose="020B0502040204020203" pitchFamily="34" charset="0"/>
            </a:endParaRPr>
          </a:p>
          <a:p>
            <a:pPr marL="342900" indent="-342900">
              <a:buAutoNum type="arabicPeriod"/>
            </a:pPr>
            <a:endParaRPr lang="ro-RO" sz="2100" dirty="0">
              <a:latin typeface="Bahnschrift SemiLight SemiConde" panose="020B0502040204020203" pitchFamily="34" charset="0"/>
            </a:endParaRPr>
          </a:p>
          <a:p>
            <a:r>
              <a:rPr lang="ro-RO" sz="2100" dirty="0">
                <a:latin typeface="Bahnschrift SemiLight SemiConde" panose="020B0502040204020203" pitchFamily="34" charset="0"/>
              </a:rPr>
              <a:t>2. Ev</a:t>
            </a:r>
            <a:r>
              <a:rPr lang="en-US" sz="2100" dirty="0" err="1">
                <a:latin typeface="Bahnschrift SemiLight SemiConde" panose="020B0502040204020203" pitchFamily="34" charset="0"/>
              </a:rPr>
              <a:t>olution</a:t>
            </a:r>
            <a:endParaRPr lang="ro-RO" sz="2100" dirty="0">
              <a:latin typeface="Bahnschrift SemiLight SemiConde" panose="020B0502040204020203" pitchFamily="34" charset="0"/>
            </a:endParaRPr>
          </a:p>
          <a:p>
            <a:endParaRPr lang="ro-RO" sz="2100" dirty="0">
              <a:latin typeface="Bahnschrift SemiLight SemiConde" panose="020B0502040204020203" pitchFamily="34" charset="0"/>
            </a:endParaRPr>
          </a:p>
          <a:p>
            <a:r>
              <a:rPr lang="ro-RO" sz="2100" dirty="0">
                <a:latin typeface="Bahnschrift SemiLight SemiConde" panose="020B0502040204020203" pitchFamily="34" charset="0"/>
              </a:rPr>
              <a:t>3. </a:t>
            </a:r>
            <a:r>
              <a:rPr lang="en-US" sz="2000" dirty="0">
                <a:latin typeface="Bahnschrift SemiLight SemiConde" panose="020B0502040204020203" pitchFamily="34" charset="0"/>
              </a:rPr>
              <a:t>Organization chart</a:t>
            </a:r>
            <a:endParaRPr lang="ro-RO" sz="2000" dirty="0">
              <a:latin typeface="Bahnschrift SemiLight SemiConde" panose="020B0502040204020203" pitchFamily="34" charset="0"/>
            </a:endParaRPr>
          </a:p>
          <a:p>
            <a:endParaRPr lang="ro-RO" sz="2100" dirty="0">
              <a:latin typeface="Bahnschrift SemiLight SemiConde" panose="020B0502040204020203" pitchFamily="34" charset="0"/>
            </a:endParaRPr>
          </a:p>
          <a:p>
            <a:r>
              <a:rPr lang="ro-RO" sz="2100" dirty="0">
                <a:latin typeface="Bahnschrift SemiLight SemiConde" panose="020B0502040204020203" pitchFamily="34" charset="0"/>
              </a:rPr>
              <a:t>4.</a:t>
            </a:r>
            <a:r>
              <a:rPr lang="en-US" sz="2000" dirty="0">
                <a:latin typeface="Bahnschrift SemiLight SemiConde" panose="020B0502040204020203" pitchFamily="34" charset="0"/>
              </a:rPr>
              <a:t> What makes us different</a:t>
            </a:r>
            <a:r>
              <a:rPr lang="ro-RO" sz="2000" dirty="0">
                <a:latin typeface="Bahnschrift SemiLight SemiConde" panose="020B0502040204020203" pitchFamily="34" charset="0"/>
              </a:rPr>
              <a:t>?</a:t>
            </a:r>
            <a:endParaRPr lang="ro-RO" sz="2100" dirty="0">
              <a:latin typeface="Bahnschrift SemiLight SemiConde" panose="020B0502040204020203" pitchFamily="34" charset="0"/>
            </a:endParaRPr>
          </a:p>
          <a:p>
            <a:endParaRPr lang="ro-RO" sz="2100" dirty="0">
              <a:latin typeface="Bahnschrift SemiLight SemiConde" panose="020B0502040204020203" pitchFamily="34" charset="0"/>
            </a:endParaRPr>
          </a:p>
          <a:p>
            <a:r>
              <a:rPr lang="ro-RO" sz="2100" dirty="0">
                <a:latin typeface="Bahnschrift SemiLight SemiConde" panose="020B0502040204020203" pitchFamily="34" charset="0"/>
              </a:rPr>
              <a:t>5. </a:t>
            </a:r>
            <a:r>
              <a:rPr lang="en-US" sz="2100" dirty="0">
                <a:latin typeface="Bahnschrift SemiLight SemiConde" panose="020B0502040204020203" pitchFamily="34" charset="0"/>
              </a:rPr>
              <a:t>ISO Certification</a:t>
            </a:r>
            <a:endParaRPr lang="ro-RO" sz="2100" dirty="0">
              <a:latin typeface="Bahnschrift SemiLight SemiConde" panose="020B0502040204020203" pitchFamily="34" charset="0"/>
            </a:endParaRPr>
          </a:p>
          <a:p>
            <a:endParaRPr lang="ro-RO" sz="2100" dirty="0">
              <a:latin typeface="Bahnschrift SemiLight SemiConde" panose="020B0502040204020203" pitchFamily="34" charset="0"/>
            </a:endParaRPr>
          </a:p>
          <a:p>
            <a:r>
              <a:rPr lang="ro-RO" sz="2100" dirty="0">
                <a:latin typeface="Bahnschrift SemiLight SemiConde" panose="020B0502040204020203" pitchFamily="34" charset="0"/>
              </a:rPr>
              <a:t>6. </a:t>
            </a:r>
            <a:r>
              <a:rPr lang="en-US" sz="2000" dirty="0">
                <a:latin typeface="Bahnschrift SemiLight SemiConde" panose="020B0502040204020203" pitchFamily="34" charset="0"/>
              </a:rPr>
              <a:t>Quality</a:t>
            </a:r>
          </a:p>
          <a:p>
            <a:endParaRPr lang="en-US" sz="2100" dirty="0">
              <a:latin typeface="Bahnschrift SemiLight SemiConde" panose="020B0502040204020203" pitchFamily="34" charset="0"/>
            </a:endParaRPr>
          </a:p>
          <a:p>
            <a:r>
              <a:rPr lang="en-US" sz="2100" dirty="0">
                <a:latin typeface="Bahnschrift SemiLight SemiConde" panose="020B0502040204020203" pitchFamily="34" charset="0"/>
              </a:rPr>
              <a:t>7. Top customers</a:t>
            </a:r>
          </a:p>
          <a:p>
            <a:endParaRPr lang="en-US" sz="2100" dirty="0">
              <a:latin typeface="Bahnschrift SemiLight SemiConde" panose="020B0502040204020203" pitchFamily="34" charset="0"/>
            </a:endParaRPr>
          </a:p>
          <a:p>
            <a:r>
              <a:rPr lang="en-US" sz="2100" dirty="0">
                <a:latin typeface="Bahnschrift SemiLight SemiConde" panose="020B0502040204020203" pitchFamily="34" charset="0"/>
              </a:rPr>
              <a:t>8. Performance</a:t>
            </a:r>
          </a:p>
          <a:p>
            <a:endParaRPr lang="en-US" sz="2200" dirty="0">
              <a:latin typeface="Bahnschrift SemiLight SemiConde" panose="020B0502040204020203" pitchFamily="34" charset="0"/>
            </a:endParaRPr>
          </a:p>
          <a:p>
            <a:endParaRPr lang="ro-RO" sz="2200" dirty="0">
              <a:latin typeface="Bahnschrift SemiLight SemiConde" panose="020B0502040204020203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EE40A9-91CC-C70A-B065-733646B90B0C}"/>
              </a:ext>
            </a:extLst>
          </p:cNvPr>
          <p:cNvSpPr txBox="1"/>
          <p:nvPr/>
        </p:nvSpPr>
        <p:spPr>
          <a:xfrm>
            <a:off x="344488" y="624539"/>
            <a:ext cx="5015618" cy="588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4464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pc="-49">
                <a:solidFill>
                  <a:srgbClr val="00823B"/>
                </a:solidFill>
                <a:latin typeface="Bahnschrift SemiBold" panose="020B0502040204020203" pitchFamily="34" charset="0"/>
                <a:cs typeface="HLFTER+Arial Bold"/>
              </a:rPr>
              <a:t>SHORT COMPANY PRESENTATION</a:t>
            </a:r>
            <a:endParaRPr lang="en-US" b="1" spc="-49" dirty="0">
              <a:solidFill>
                <a:srgbClr val="00823B"/>
              </a:solidFill>
              <a:latin typeface="Bahnschrift SemiBold" panose="020B0502040204020203" pitchFamily="34" charset="0"/>
              <a:cs typeface="HLFTER+Arial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" y="-171659"/>
            <a:ext cx="9906000" cy="70103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389C34-6318-4E0F-AC2C-5E2D4C242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01" y="357330"/>
            <a:ext cx="4375899" cy="276999"/>
          </a:xfrm>
          <a:solidFill>
            <a:srgbClr val="00823B"/>
          </a:solidFill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   </a:t>
            </a:r>
            <a:r>
              <a:rPr lang="en-US" b="1" dirty="0">
                <a:solidFill>
                  <a:srgbClr val="92D050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1.</a:t>
            </a:r>
            <a:r>
              <a:rPr lang="en-US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WHO WE 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EBF61-0E62-423F-8EC4-CC03947B6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552" y="865960"/>
            <a:ext cx="7920880" cy="246221"/>
          </a:xfrm>
        </p:spPr>
        <p:txBody>
          <a:bodyPr/>
          <a:lstStyle/>
          <a:p>
            <a:r>
              <a:rPr lang="it-IT" sz="1600" dirty="0">
                <a:solidFill>
                  <a:schemeClr val="tx1"/>
                </a:solidFill>
                <a:latin typeface="Bahnschrift SemiLight SemiConde" panose="020B0502040204020203" pitchFamily="34" charset="0"/>
                <a:cs typeface="TNICGU+Arial Bold"/>
              </a:rPr>
              <a:t>A</a:t>
            </a:r>
            <a:r>
              <a:rPr lang="ro-RO" sz="1600" dirty="0">
                <a:solidFill>
                  <a:schemeClr val="tx1"/>
                </a:solidFill>
                <a:latin typeface="Bahnschrift SemiLight SemiConde" panose="020B0502040204020203" pitchFamily="34" charset="0"/>
                <a:cs typeface="TNICGU+Arial Bold"/>
              </a:rPr>
              <a:t>ldestar Top Transport</a:t>
            </a:r>
            <a:r>
              <a:rPr lang="en-US" sz="1600" dirty="0">
                <a:solidFill>
                  <a:schemeClr val="tx1"/>
                </a:solidFill>
                <a:latin typeface="Bahnschrift SemiLight SemiConde" panose="020B0502040204020203" pitchFamily="34" charset="0"/>
                <a:cs typeface="TNICGU+Arial Bold"/>
              </a:rPr>
              <a:t> was founded</a:t>
            </a:r>
            <a:r>
              <a:rPr lang="it-IT" sz="1600" spc="-69" dirty="0">
                <a:solidFill>
                  <a:schemeClr val="tx1"/>
                </a:solidFill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it-IT" sz="1600" dirty="0">
                <a:solidFill>
                  <a:schemeClr val="tx1"/>
                </a:solidFill>
                <a:latin typeface="Bahnschrift SemiLight SemiConde" panose="020B0502040204020203" pitchFamily="34" charset="0"/>
                <a:cs typeface="TNICGU+Arial Bold"/>
              </a:rPr>
              <a:t>în</a:t>
            </a:r>
            <a:r>
              <a:rPr lang="it-IT" sz="1600" spc="15" dirty="0">
                <a:solidFill>
                  <a:schemeClr val="tx1"/>
                </a:solidFill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it-IT" sz="1600" dirty="0">
                <a:solidFill>
                  <a:schemeClr val="tx1"/>
                </a:solidFill>
                <a:latin typeface="Bahnschrift SemiLight SemiConde" panose="020B0502040204020203" pitchFamily="34" charset="0"/>
                <a:cs typeface="TNICGU+Arial Bold"/>
              </a:rPr>
              <a:t>2012</a:t>
            </a:r>
            <a:r>
              <a:rPr lang="it-IT" sz="1600" dirty="0">
                <a:solidFill>
                  <a:schemeClr val="tx1"/>
                </a:solidFill>
                <a:latin typeface="Bahnschrift SemiLight SemiConde" panose="020B0502040204020203" pitchFamily="34" charset="0"/>
                <a:cs typeface="HLFTER+Arial Bold"/>
              </a:rPr>
              <a:t>,</a:t>
            </a:r>
            <a:r>
              <a:rPr lang="it-IT" sz="1600" spc="15" dirty="0">
                <a:solidFill>
                  <a:schemeClr val="tx1"/>
                </a:solidFill>
                <a:latin typeface="Bahnschrift SemiLight SemiConde" panose="020B0502040204020203" pitchFamily="34" charset="0"/>
                <a:cs typeface="HLFTER+Arial Bold"/>
              </a:rPr>
              <a:t> in</a:t>
            </a:r>
            <a:r>
              <a:rPr lang="it-IT" sz="1600" spc="12" dirty="0">
                <a:solidFill>
                  <a:schemeClr val="tx1"/>
                </a:solidFill>
                <a:latin typeface="Bahnschrift SemiLight SemiConde" panose="020B0502040204020203" pitchFamily="34" charset="0"/>
                <a:cs typeface="HLFTER+Arial Bold"/>
              </a:rPr>
              <a:t> </a:t>
            </a:r>
            <a:r>
              <a:rPr lang="it-IT" sz="1600" dirty="0">
                <a:solidFill>
                  <a:schemeClr val="tx1"/>
                </a:solidFill>
                <a:latin typeface="Bahnschrift SemiLight SemiConde" panose="020B0502040204020203" pitchFamily="34" charset="0"/>
                <a:cs typeface="HLFTER+Arial Bold"/>
              </a:rPr>
              <a:t>Mioveni</a:t>
            </a:r>
            <a:r>
              <a:rPr lang="it-IT" sz="1600" spc="48" dirty="0">
                <a:solidFill>
                  <a:schemeClr val="tx1"/>
                </a:solidFill>
                <a:latin typeface="Bahnschrift SemiLight SemiConde" panose="020B0502040204020203" pitchFamily="34" charset="0"/>
                <a:cs typeface="HLFTER+Arial Bold"/>
              </a:rPr>
              <a:t>-Romania,</a:t>
            </a:r>
            <a:r>
              <a:rPr lang="it-IT" sz="1600" dirty="0">
                <a:solidFill>
                  <a:schemeClr val="tx1"/>
                </a:solidFill>
                <a:latin typeface="Bahnschrift SemiLight SemiConde" panose="020B0502040204020203" pitchFamily="34" charset="0"/>
                <a:cs typeface="TNICGU+Arial Bold"/>
              </a:rPr>
              <a:t> as a family business;</a:t>
            </a:r>
            <a:endParaRPr lang="en-US" sz="1600" dirty="0">
              <a:latin typeface="Bahnschrift SemiLight SemiConde" panose="020B0502040204020203" pitchFamily="34" charset="0"/>
            </a:endParaRP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45F2F42E-D1F3-4CD3-A859-118250209AD2}"/>
              </a:ext>
            </a:extLst>
          </p:cNvPr>
          <p:cNvSpPr/>
          <p:nvPr/>
        </p:nvSpPr>
        <p:spPr>
          <a:xfrm>
            <a:off x="492009" y="1915789"/>
            <a:ext cx="249202" cy="269178"/>
          </a:xfrm>
          <a:prstGeom prst="star5">
            <a:avLst>
              <a:gd name="adj" fmla="val 0"/>
              <a:gd name="hf" fmla="val 105146"/>
              <a:gd name="vf" fmla="val 110557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823B"/>
                </a:solidFill>
              </a:ln>
              <a:solidFill>
                <a:srgbClr val="00823B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C6D497-CD5E-487D-9391-D59AAB5C8339}"/>
              </a:ext>
            </a:extLst>
          </p:cNvPr>
          <p:cNvSpPr txBox="1"/>
          <p:nvPr/>
        </p:nvSpPr>
        <p:spPr>
          <a:xfrm>
            <a:off x="878562" y="5846748"/>
            <a:ext cx="7344816" cy="579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1906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Bahnschrift SemiLight SemiConde" panose="020B0502040204020203" pitchFamily="34" charset="0"/>
                <a:cs typeface="HLFTER+Arial Bold"/>
              </a:rPr>
              <a:t>We celebrate over 10 years of success </a:t>
            </a:r>
            <a:r>
              <a:rPr lang="en-US" sz="1600">
                <a:latin typeface="Bahnschrift SemiLight SemiConde" panose="020B0502040204020203" pitchFamily="34" charset="0"/>
                <a:cs typeface="HLFTER+Arial Bold"/>
              </a:rPr>
              <a:t>in domestic and  </a:t>
            </a:r>
            <a:r>
              <a:rPr lang="en-US" sz="1600" dirty="0">
                <a:latin typeface="Bahnschrift SemiLight SemiConde" panose="020B0502040204020203" pitchFamily="34" charset="0"/>
                <a:cs typeface="HLFTER+Arial Bold"/>
              </a:rPr>
              <a:t>international express transport field</a:t>
            </a:r>
            <a:r>
              <a:rPr lang="fr-FR" sz="1600" dirty="0">
                <a:latin typeface="Bahnschrift SemiLight SemiConde" panose="020B0502040204020203" pitchFamily="34" charset="0"/>
                <a:cs typeface="TNICGU+Arial Bold"/>
              </a:rPr>
              <a:t>;</a:t>
            </a:r>
            <a:endParaRPr lang="en-US" sz="1600" dirty="0">
              <a:latin typeface="Bahnschrift SemiLight SemiConde" panose="020B0502040204020203" pitchFamily="34" charset="0"/>
              <a:cs typeface="TNICGU+Arial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153930-0F9B-4352-95CF-B2917C5D7C65}"/>
              </a:ext>
            </a:extLst>
          </p:cNvPr>
          <p:cNvSpPr txBox="1"/>
          <p:nvPr/>
        </p:nvSpPr>
        <p:spPr>
          <a:xfrm>
            <a:off x="855034" y="1274504"/>
            <a:ext cx="7234117" cy="335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1903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Bahnschrift SemiLight SemiConde" panose="020B0502040204020203" pitchFamily="34" charset="0"/>
                <a:cs typeface="HLFTER+Arial Bold"/>
              </a:rPr>
              <a:t>We offer express</a:t>
            </a:r>
            <a:r>
              <a:rPr lang="ro-RO" sz="1600" dirty="0">
                <a:latin typeface="Bahnschrift SemiLight SemiConde" panose="020B0502040204020203" pitchFamily="34" charset="0"/>
                <a:cs typeface="HLFTER+Arial Bold"/>
              </a:rPr>
              <a:t> t</a:t>
            </a:r>
            <a:r>
              <a:rPr lang="en-US" sz="1600" dirty="0" err="1">
                <a:latin typeface="Bahnschrift SemiLight SemiConde" panose="020B0502040204020203" pitchFamily="34" charset="0"/>
                <a:cs typeface="HLFTER+Arial Bold"/>
              </a:rPr>
              <a:t>ransport</a:t>
            </a:r>
            <a:r>
              <a:rPr lang="en-US" sz="1600" spc="-12" dirty="0">
                <a:latin typeface="Bahnschrift SemiLight SemiConde" panose="020B0502040204020203" pitchFamily="34" charset="0"/>
                <a:cs typeface="HLFTER+Arial Bold"/>
              </a:rPr>
              <a:t> services</a:t>
            </a:r>
            <a:r>
              <a:rPr lang="en-US" sz="1600" dirty="0">
                <a:latin typeface="Bahnschrift SemiLight SemiConde" panose="020B0502040204020203" pitchFamily="34" charset="0"/>
                <a:cs typeface="HLFTER+Arial Bold"/>
              </a:rPr>
              <a:t>,</a:t>
            </a:r>
            <a:r>
              <a:rPr lang="en-US" sz="1600" spc="21" dirty="0">
                <a:latin typeface="Bahnschrift SemiLight SemiConde" panose="020B0502040204020203" pitchFamily="34" charset="0"/>
                <a:cs typeface="HLFTER+Arial Bold"/>
              </a:rPr>
              <a:t> </a:t>
            </a:r>
            <a:r>
              <a:rPr lang="en-US" sz="1600" dirty="0">
                <a:latin typeface="Bahnschrift SemiLight SemiConde" panose="020B0502040204020203" pitchFamily="34" charset="0"/>
                <a:cs typeface="HLFTER+Arial Bold"/>
              </a:rPr>
              <a:t>FTL,</a:t>
            </a:r>
            <a:r>
              <a:rPr lang="en-US" sz="1600" spc="-22" dirty="0">
                <a:latin typeface="Bahnschrift SemiLight SemiConde" panose="020B0502040204020203" pitchFamily="34" charset="0"/>
                <a:cs typeface="HLFTER+Arial Bold"/>
              </a:rPr>
              <a:t> </a:t>
            </a:r>
            <a:r>
              <a:rPr lang="en-US" sz="1600" dirty="0">
                <a:latin typeface="Bahnschrift SemiLight SemiConde" panose="020B0502040204020203" pitchFamily="34" charset="0"/>
                <a:cs typeface="HLFTER+Arial Bold"/>
              </a:rPr>
              <a:t>groupage;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28E0F7-6F2A-4E60-8149-FBC196C874FB}"/>
              </a:ext>
            </a:extLst>
          </p:cNvPr>
          <p:cNvSpPr txBox="1"/>
          <p:nvPr/>
        </p:nvSpPr>
        <p:spPr>
          <a:xfrm>
            <a:off x="815227" y="3021284"/>
            <a:ext cx="8602269" cy="794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1903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We have our own fleet</a:t>
            </a:r>
            <a:endParaRPr lang="ro-RO" sz="1600" dirty="0">
              <a:latin typeface="Bahnschrift SemiLight SemiConde" panose="020B0502040204020203" pitchFamily="34" charset="0"/>
              <a:cs typeface="TNICGU+Arial Bold"/>
            </a:endParaRPr>
          </a:p>
          <a:p>
            <a:pPr marL="0" marR="0">
              <a:lnSpc>
                <a:spcPts val="1903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Bahnschrift SemiLight SemiConde" panose="020B0502040204020203" pitchFamily="34" charset="0"/>
                <a:cs typeface="HLFTER+Arial Bold"/>
              </a:rPr>
              <a:t>54 trucks</a:t>
            </a:r>
            <a:r>
              <a:rPr lang="en-US" sz="1200" dirty="0">
                <a:latin typeface="Bahnschrift SemiLight SemiConde" panose="020B0502040204020203" pitchFamily="34" charset="0"/>
                <a:cs typeface="TNICGU+Arial Bold"/>
              </a:rPr>
              <a:t> &amp;</a:t>
            </a:r>
            <a:r>
              <a:rPr lang="en-US" sz="1200" spc="15" dirty="0">
                <a:latin typeface="Bahnschrift SemiLight SemiConde" panose="020B0502040204020203" pitchFamily="34" charset="0"/>
                <a:cs typeface="TNICGU+Arial Bold"/>
              </a:rPr>
              <a:t> 62 mega semitrailers</a:t>
            </a:r>
            <a:r>
              <a:rPr lang="en-US" sz="1200" dirty="0">
                <a:latin typeface="Bahnschrift SemiLight SemiConde" panose="020B0502040204020203" pitchFamily="34" charset="0"/>
                <a:cs typeface="TNICGU+Arial Bold"/>
              </a:rPr>
              <a:t>, </a:t>
            </a:r>
            <a:r>
              <a:rPr lang="en-US" sz="1200" dirty="0">
                <a:latin typeface="Bahnschrift SemiLight SemiConde" panose="020B0502040204020203" pitchFamily="34" charset="0"/>
                <a:cs typeface="HLFTER+Arial Bold"/>
              </a:rPr>
              <a:t>160 vans MMTA 3.5 TO</a:t>
            </a:r>
            <a:r>
              <a:rPr lang="en-US" sz="1200" spc="41" dirty="0">
                <a:latin typeface="Bahnschrift SemiLight SemiConde" panose="020B0502040204020203" pitchFamily="34" charset="0"/>
                <a:cs typeface="HLFTER+Arial Bold"/>
              </a:rPr>
              <a:t>, plus 40 vans</a:t>
            </a:r>
            <a:r>
              <a:rPr lang="en-US" sz="1200" dirty="0">
                <a:latin typeface="Bahnschrift SemiLight SemiConde" panose="020B0502040204020203" pitchFamily="34" charset="0"/>
                <a:cs typeface="HLFTER+Arial Bold"/>
              </a:rPr>
              <a:t> MMTA 3.5 TO from dedicated </a:t>
            </a:r>
            <a:r>
              <a:rPr lang="en-US" sz="1200" dirty="0">
                <a:latin typeface="Bahnschrift SemiLight SemiConde" panose="020B0502040204020203" pitchFamily="34" charset="0"/>
                <a:cs typeface="TNICGU+Arial Bold"/>
              </a:rPr>
              <a:t>ALDESTAR subcontractors;</a:t>
            </a:r>
          </a:p>
          <a:p>
            <a:pPr marL="0" marR="0">
              <a:lnSpc>
                <a:spcPts val="1903"/>
              </a:lnSpc>
              <a:spcBef>
                <a:spcPts val="0"/>
              </a:spcBef>
              <a:spcAft>
                <a:spcPts val="0"/>
              </a:spcAft>
            </a:pPr>
            <a:endParaRPr lang="en-US" sz="1200" dirty="0">
              <a:latin typeface="Bahnschrift SemiLight SemiConde" panose="020B0502040204020203" pitchFamily="34" charset="0"/>
              <a:cs typeface="TNICGU+Arial Bold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DEBEB6-02BC-4802-B203-F17DBAC9009D}"/>
              </a:ext>
            </a:extLst>
          </p:cNvPr>
          <p:cNvSpPr txBox="1"/>
          <p:nvPr/>
        </p:nvSpPr>
        <p:spPr>
          <a:xfrm>
            <a:off x="878741" y="5283077"/>
            <a:ext cx="7746847" cy="579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903"/>
              </a:lnSpc>
            </a:pP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We moved in our new headquarter placed in </a:t>
            </a:r>
            <a:r>
              <a:rPr lang="en-US" sz="1600" dirty="0" err="1">
                <a:latin typeface="Bahnschrift SemiLight SemiConde" panose="020B0502040204020203" pitchFamily="34" charset="0"/>
                <a:cs typeface="HLFTER+Arial Bold"/>
              </a:rPr>
              <a:t>Bascov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 where we have</a:t>
            </a:r>
            <a:r>
              <a:rPr lang="ro-RO" sz="1600" spc="27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en-US" sz="1600" spc="27" dirty="0">
                <a:latin typeface="Bahnschrift SemiLight SemiConde" panose="020B0502040204020203" pitchFamily="34" charset="0"/>
                <a:cs typeface="TNICGU+Arial Bold"/>
              </a:rPr>
              <a:t>our own parking and maintenance service</a:t>
            </a:r>
            <a:r>
              <a:rPr lang="ro-RO" sz="1600" spc="27" dirty="0">
                <a:latin typeface="Bahnschrift SemiLight SemiConde" panose="020B0502040204020203" pitchFamily="34" charset="0"/>
                <a:cs typeface="TNICGU+Arial Bold"/>
              </a:rPr>
              <a:t>;</a:t>
            </a:r>
            <a:endParaRPr lang="en-US" sz="1600" dirty="0">
              <a:latin typeface="Bahnschrift SemiLight SemiConde" panose="020B0502040204020203" pitchFamily="34" charset="0"/>
              <a:cs typeface="HLFTER+Arial Bol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47B885-9AD7-4A60-9F73-B4ACC722B4DC}"/>
              </a:ext>
            </a:extLst>
          </p:cNvPr>
          <p:cNvSpPr txBox="1"/>
          <p:nvPr/>
        </p:nvSpPr>
        <p:spPr>
          <a:xfrm>
            <a:off x="851916" y="3846337"/>
            <a:ext cx="4890405" cy="579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903"/>
              </a:lnSpc>
            </a:pPr>
            <a:r>
              <a:rPr lang="en-US" sz="1600" dirty="0">
                <a:latin typeface="Bahnschrift SemiLight SemiConde" panose="020B0502040204020203" pitchFamily="34" charset="0"/>
                <a:cs typeface="HLFTER+Arial Bold"/>
              </a:rPr>
              <a:t>Our team is made up of approximately 250 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employees;</a:t>
            </a:r>
            <a:endParaRPr lang="en-US" sz="1600" dirty="0">
              <a:latin typeface="Bahnschrift SemiLight SemiConde" panose="020B0502040204020203" pitchFamily="34" charset="0"/>
              <a:cs typeface="HLFTER+Arial Bold"/>
            </a:endParaRPr>
          </a:p>
          <a:p>
            <a:pPr marL="0" marR="0">
              <a:lnSpc>
                <a:spcPts val="1903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latin typeface="Bahnschrift SemiLight SemiConde" panose="020B0502040204020203" pitchFamily="34" charset="0"/>
              <a:cs typeface="HLFTER+Arial Bold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9BD50F-505C-4F3A-AA20-D0FC6D3DF0E9}"/>
              </a:ext>
            </a:extLst>
          </p:cNvPr>
          <p:cNvSpPr txBox="1"/>
          <p:nvPr/>
        </p:nvSpPr>
        <p:spPr>
          <a:xfrm>
            <a:off x="911177" y="4260105"/>
            <a:ext cx="8295897" cy="502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156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Bahnschrift SemiLight SemiConde" panose="020B0502040204020203" pitchFamily="34" charset="0"/>
                <a:cs typeface="HLFTER+Arial Bold"/>
              </a:rPr>
              <a:t>We have an external communication through 24</a:t>
            </a:r>
            <a:r>
              <a:rPr lang="en-US" sz="1600" spc="-15" dirty="0">
                <a:latin typeface="Bahnschrift SemiLight SemiConde" panose="020B0502040204020203" pitchFamily="34" charset="0"/>
                <a:cs typeface="HLFTER+Arial Bold"/>
              </a:rPr>
              <a:t> </a:t>
            </a:r>
            <a:r>
              <a:rPr lang="ro-RO" sz="1600" spc="-25" dirty="0">
                <a:latin typeface="Bahnschrift SemiLight SemiConde" panose="020B0502040204020203" pitchFamily="34" charset="0"/>
                <a:cs typeface="TNICGU+Arial Bold"/>
              </a:rPr>
              <a:t> transport </a:t>
            </a:r>
            <a:r>
              <a:rPr lang="en-US" sz="1600" spc="-25" dirty="0">
                <a:latin typeface="Bahnschrift SemiLight SemiConde" panose="020B0502040204020203" pitchFamily="34" charset="0"/>
                <a:cs typeface="TNICGU+Arial Bold"/>
              </a:rPr>
              <a:t>operators speaking</a:t>
            </a:r>
            <a:r>
              <a:rPr lang="en-US" sz="1600" spc="-18" dirty="0">
                <a:latin typeface="Bahnschrift SemiLight SemiConde" panose="020B0502040204020203" pitchFamily="34" charset="0"/>
                <a:cs typeface="TNICGU+Arial Bold"/>
              </a:rPr>
              <a:t> English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,</a:t>
            </a:r>
            <a:r>
              <a:rPr lang="en-US" sz="1600" spc="-48" dirty="0">
                <a:latin typeface="Bahnschrift SemiLight SemiConde" panose="020B0502040204020203" pitchFamily="34" charset="0"/>
                <a:cs typeface="TNICGU+Arial Bold"/>
              </a:rPr>
              <a:t> French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,</a:t>
            </a:r>
            <a:r>
              <a:rPr lang="en-US" sz="1600" spc="-37" dirty="0">
                <a:latin typeface="Bahnschrift SemiLight SemiConde" panose="020B0502040204020203" pitchFamily="34" charset="0"/>
                <a:cs typeface="TNICGU+Arial Bold"/>
              </a:rPr>
              <a:t> Spanish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,</a:t>
            </a:r>
            <a:r>
              <a:rPr lang="en-US" sz="1600" spc="-47" dirty="0">
                <a:latin typeface="Bahnschrift SemiLight SemiConde" panose="020B0502040204020203" pitchFamily="34" charset="0"/>
                <a:cs typeface="TNICGU+Arial Bold"/>
              </a:rPr>
              <a:t> German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,</a:t>
            </a:r>
            <a:r>
              <a:rPr lang="en-US" sz="1600" spc="-25" dirty="0">
                <a:latin typeface="Bahnschrift SemiLight SemiConde" panose="020B0502040204020203" pitchFamily="34" charset="0"/>
                <a:cs typeface="TNICGU+Arial Bold"/>
              </a:rPr>
              <a:t> Italian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,</a:t>
            </a:r>
            <a:r>
              <a:rPr lang="en-US" sz="1600" spc="-36" dirty="0">
                <a:latin typeface="Bahnschrift SemiLight SemiConde" panose="020B0502040204020203" pitchFamily="34" charset="0"/>
                <a:cs typeface="TNICGU+Arial Bold"/>
              </a:rPr>
              <a:t> Turkish</a:t>
            </a:r>
            <a:endParaRPr lang="en-US" sz="1600" dirty="0">
              <a:latin typeface="Bahnschrift SemiLight SemiConde" panose="020B0502040204020203" pitchFamily="34" charset="0"/>
              <a:cs typeface="TNICGU+Arial Bold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D3DA77-EB1D-4509-878C-0586A2F4B585}"/>
              </a:ext>
            </a:extLst>
          </p:cNvPr>
          <p:cNvSpPr txBox="1"/>
          <p:nvPr/>
        </p:nvSpPr>
        <p:spPr>
          <a:xfrm>
            <a:off x="910002" y="4854530"/>
            <a:ext cx="4403037" cy="579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903"/>
              </a:lnSpc>
            </a:pPr>
            <a:r>
              <a:rPr lang="en-US" sz="1600" dirty="0">
                <a:latin typeface="Bahnschrift SemiLight SemiConde" panose="020B0502040204020203" pitchFamily="34" charset="0"/>
                <a:cs typeface="HLFTER+Arial Bold"/>
              </a:rPr>
              <a:t>Our availability is 24/7</a:t>
            </a:r>
            <a:r>
              <a:rPr lang="ro-RO" sz="1600" dirty="0">
                <a:latin typeface="Bahnschrift SemiLight SemiConde" panose="020B0502040204020203" pitchFamily="34" charset="0"/>
                <a:cs typeface="HLFTER+Arial Bold"/>
              </a:rPr>
              <a:t>;</a:t>
            </a:r>
            <a:endParaRPr lang="en-US" sz="1600" dirty="0">
              <a:latin typeface="Bahnschrift SemiLight SemiConde" panose="020B0502040204020203" pitchFamily="34" charset="0"/>
              <a:cs typeface="HLFTER+Arial Bold"/>
            </a:endParaRPr>
          </a:p>
          <a:p>
            <a:pPr marL="0" marR="0">
              <a:lnSpc>
                <a:spcPts val="1903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latin typeface="Bahnschrift SemiLight SemiConde" panose="020B0502040204020203" pitchFamily="34" charset="0"/>
              <a:cs typeface="HLFTER+Arial Bold"/>
            </a:endParaRPr>
          </a:p>
        </p:txBody>
      </p:sp>
      <p:pic>
        <p:nvPicPr>
          <p:cNvPr id="31" name="Graphic 30" descr="Checkbox Checked with solid fill">
            <a:extLst>
              <a:ext uri="{FF2B5EF4-FFF2-40B4-BE49-F238E27FC236}">
                <a16:creationId xmlns:a16="http://schemas.microsoft.com/office/drawing/2014/main" id="{9CEE0C17-9457-0DC6-A867-BCF5F8B3A5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9360" y="1340768"/>
            <a:ext cx="249202" cy="249202"/>
          </a:xfrm>
          <a:prstGeom prst="rect">
            <a:avLst/>
          </a:prstGeom>
        </p:spPr>
      </p:pic>
      <p:pic>
        <p:nvPicPr>
          <p:cNvPr id="32" name="Graphic 31" descr="Checkbox Checked with solid fill">
            <a:extLst>
              <a:ext uri="{FF2B5EF4-FFF2-40B4-BE49-F238E27FC236}">
                <a16:creationId xmlns:a16="http://schemas.microsoft.com/office/drawing/2014/main" id="{40A1FEA2-DC88-D193-FDA0-66EEDA5AD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520" y="3084339"/>
            <a:ext cx="249202" cy="249202"/>
          </a:xfrm>
          <a:prstGeom prst="rect">
            <a:avLst/>
          </a:prstGeom>
        </p:spPr>
      </p:pic>
      <p:pic>
        <p:nvPicPr>
          <p:cNvPr id="33" name="Graphic 32" descr="Checkbox Checked with solid fill">
            <a:extLst>
              <a:ext uri="{FF2B5EF4-FFF2-40B4-BE49-F238E27FC236}">
                <a16:creationId xmlns:a16="http://schemas.microsoft.com/office/drawing/2014/main" id="{92126030-19E0-49E1-23DD-1AD0B8E3BA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520" y="3876427"/>
            <a:ext cx="249202" cy="249202"/>
          </a:xfrm>
          <a:prstGeom prst="rect">
            <a:avLst/>
          </a:prstGeom>
        </p:spPr>
      </p:pic>
      <p:pic>
        <p:nvPicPr>
          <p:cNvPr id="34" name="Graphic 33" descr="Checkbox Checked with solid fill">
            <a:extLst>
              <a:ext uri="{FF2B5EF4-FFF2-40B4-BE49-F238E27FC236}">
                <a16:creationId xmlns:a16="http://schemas.microsoft.com/office/drawing/2014/main" id="{8B3CB0A3-559C-3B84-DC63-79263F1183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520" y="4269645"/>
            <a:ext cx="249202" cy="249202"/>
          </a:xfrm>
          <a:prstGeom prst="rect">
            <a:avLst/>
          </a:prstGeom>
        </p:spPr>
      </p:pic>
      <p:pic>
        <p:nvPicPr>
          <p:cNvPr id="35" name="Graphic 34" descr="Checkbox Checked with solid fill">
            <a:extLst>
              <a:ext uri="{FF2B5EF4-FFF2-40B4-BE49-F238E27FC236}">
                <a16:creationId xmlns:a16="http://schemas.microsoft.com/office/drawing/2014/main" id="{EF501AF9-840D-48B2-4368-5B4873A60C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520" y="4917717"/>
            <a:ext cx="249202" cy="249202"/>
          </a:xfrm>
          <a:prstGeom prst="rect">
            <a:avLst/>
          </a:prstGeom>
        </p:spPr>
      </p:pic>
      <p:pic>
        <p:nvPicPr>
          <p:cNvPr id="36" name="Graphic 35" descr="Checkbox Checked with solid fill">
            <a:extLst>
              <a:ext uri="{FF2B5EF4-FFF2-40B4-BE49-F238E27FC236}">
                <a16:creationId xmlns:a16="http://schemas.microsoft.com/office/drawing/2014/main" id="{435C63DE-52D1-F643-115A-E7A14EECD9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520" y="5349765"/>
            <a:ext cx="249202" cy="249202"/>
          </a:xfrm>
          <a:prstGeom prst="rect">
            <a:avLst/>
          </a:prstGeom>
        </p:spPr>
      </p:pic>
      <p:pic>
        <p:nvPicPr>
          <p:cNvPr id="37" name="Graphic 36" descr="Checkbox Checked with solid fill">
            <a:extLst>
              <a:ext uri="{FF2B5EF4-FFF2-40B4-BE49-F238E27FC236}">
                <a16:creationId xmlns:a16="http://schemas.microsoft.com/office/drawing/2014/main" id="{A28EEBF5-3815-E82C-8AAE-E4A9E4D302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520" y="5853821"/>
            <a:ext cx="249202" cy="249202"/>
          </a:xfrm>
          <a:prstGeom prst="rect">
            <a:avLst/>
          </a:prstGeom>
        </p:spPr>
      </p:pic>
      <p:pic>
        <p:nvPicPr>
          <p:cNvPr id="38" name="Graphic 37" descr="Checkbox Checked with solid fill">
            <a:extLst>
              <a:ext uri="{FF2B5EF4-FFF2-40B4-BE49-F238E27FC236}">
                <a16:creationId xmlns:a16="http://schemas.microsoft.com/office/drawing/2014/main" id="{DBC1B6C7-5307-4672-010C-D241FE07A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520" y="875542"/>
            <a:ext cx="249202" cy="249202"/>
          </a:xfrm>
          <a:prstGeom prst="rect">
            <a:avLst/>
          </a:prstGeom>
        </p:spPr>
      </p:pic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59C669E0-74D2-B18B-F8B6-02C0C7FA74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045389"/>
              </p:ext>
            </p:extLst>
          </p:nvPr>
        </p:nvGraphicFramePr>
        <p:xfrm>
          <a:off x="943923" y="1725176"/>
          <a:ext cx="3000965" cy="975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82800">
                  <a:extLst>
                    <a:ext uri="{9D8B030D-6E8A-4147-A177-3AD203B41FA5}">
                      <a16:colId xmlns:a16="http://schemas.microsoft.com/office/drawing/2014/main" val="679621133"/>
                    </a:ext>
                  </a:extLst>
                </a:gridCol>
                <a:gridCol w="818165">
                  <a:extLst>
                    <a:ext uri="{9D8B030D-6E8A-4147-A177-3AD203B41FA5}">
                      <a16:colId xmlns:a16="http://schemas.microsoft.com/office/drawing/2014/main" val="33036572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Bahnschrift SemiLight SemiConde" panose="020B0502040204020203" pitchFamily="34" charset="0"/>
                        </a:rPr>
                        <a:t>OPERATIONAL GEOGRAPHICAL  AREAS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Bahnschrift SemiLight SemiConde" panose="020B0502040204020203" pitchFamily="34" charset="0"/>
                        </a:rPr>
                        <a:t>%</a:t>
                      </a:r>
                      <a:endParaRPr lang="ro-RO" sz="1000" dirty="0">
                        <a:latin typeface="Bahnschrift SemiLight SemiConde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0326842"/>
                  </a:ext>
                </a:extLst>
              </a:tr>
              <a:tr h="15434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Bahnschrift SemiLight SemiConde" panose="020B0502040204020203" pitchFamily="34" charset="0"/>
                        </a:rPr>
                        <a:t>DOMESTIC</a:t>
                      </a:r>
                      <a:endParaRPr lang="ro-RO" sz="1000" dirty="0">
                        <a:latin typeface="Bahnschrift SemiLight SemiConde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Bahnschrift SemiLight SemiConde" panose="020B0502040204020203" pitchFamily="34" charset="0"/>
                        </a:rPr>
                        <a:t>5</a:t>
                      </a:r>
                      <a:endParaRPr lang="ro-RO" sz="1000" dirty="0">
                        <a:latin typeface="Bahnschrift SemiLight SemiConde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81291"/>
                  </a:ext>
                </a:extLst>
              </a:tr>
              <a:tr h="15434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Bahnschrift SemiLight SemiConde" panose="020B0502040204020203" pitchFamily="34" charset="0"/>
                        </a:rPr>
                        <a:t>EUROPE</a:t>
                      </a:r>
                      <a:endParaRPr lang="ro-RO" sz="1000" dirty="0">
                        <a:latin typeface="Bahnschrift SemiLight SemiConde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Bahnschrift SemiLight SemiConde" panose="020B0502040204020203" pitchFamily="34" charset="0"/>
                        </a:rPr>
                        <a:t>70</a:t>
                      </a:r>
                      <a:endParaRPr lang="ro-RO" sz="1000" dirty="0">
                        <a:latin typeface="Bahnschrift SemiLight SemiConde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123876"/>
                  </a:ext>
                </a:extLst>
              </a:tr>
              <a:tr h="15434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Bahnschrift SemiLight SemiConde" panose="020B0502040204020203" pitchFamily="34" charset="0"/>
                        </a:rPr>
                        <a:t>ASIA (TURKEY)</a:t>
                      </a:r>
                      <a:endParaRPr lang="ro-RO" sz="1000" dirty="0">
                        <a:latin typeface="Bahnschrift SemiLight SemiConde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Bahnschrift SemiLight SemiConde" panose="020B0502040204020203" pitchFamily="34" charset="0"/>
                        </a:rPr>
                        <a:t>25</a:t>
                      </a:r>
                      <a:endParaRPr lang="ro-RO" sz="1000" dirty="0">
                        <a:latin typeface="Bahnschrift SemiLight SemiConde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9892527"/>
                  </a:ext>
                </a:extLst>
              </a:tr>
            </a:tbl>
          </a:graphicData>
        </a:graphic>
      </p:graphicFrame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D1367BDC-218F-0AFB-3A02-DF34EDB3F5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788264"/>
              </p:ext>
            </p:extLst>
          </p:nvPr>
        </p:nvGraphicFramePr>
        <p:xfrm>
          <a:off x="4472092" y="1747066"/>
          <a:ext cx="3226589" cy="10169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46911">
                  <a:extLst>
                    <a:ext uri="{9D8B030D-6E8A-4147-A177-3AD203B41FA5}">
                      <a16:colId xmlns:a16="http://schemas.microsoft.com/office/drawing/2014/main" val="679621133"/>
                    </a:ext>
                  </a:extLst>
                </a:gridCol>
                <a:gridCol w="879678">
                  <a:extLst>
                    <a:ext uri="{9D8B030D-6E8A-4147-A177-3AD203B41FA5}">
                      <a16:colId xmlns:a16="http://schemas.microsoft.com/office/drawing/2014/main" val="3303657260"/>
                    </a:ext>
                  </a:extLst>
                </a:gridCol>
              </a:tblGrid>
              <a:tr h="311381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Bahnschrift SemiLight SemiConde" panose="020B0502040204020203" pitchFamily="34" charset="0"/>
                        </a:rPr>
                        <a:t>TRANSPORT 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Bahnschrift SemiLight SemiConde" panose="020B0502040204020203" pitchFamily="34" charset="0"/>
                        </a:rPr>
                        <a:t>%</a:t>
                      </a:r>
                      <a:endParaRPr lang="ro-RO" sz="1000" dirty="0">
                        <a:latin typeface="Bahnschrift SemiLight SemiConde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0326842"/>
                  </a:ext>
                </a:extLst>
              </a:tr>
              <a:tr h="311381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  <a:latin typeface="Bahnschrift SemiLight SemiConde" panose="020B0502040204020203" pitchFamily="34" charset="0"/>
                        </a:rPr>
                        <a:t>Full truck load (FTL)</a:t>
                      </a:r>
                      <a:endParaRPr lang="ro-RO" sz="1000" dirty="0">
                        <a:solidFill>
                          <a:schemeClr val="tx1"/>
                        </a:solidFill>
                        <a:latin typeface="Bahnschrift SemiLight SemiConde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Bahnschrift SemiLight SemiConde" panose="020B0502040204020203" pitchFamily="34" charset="0"/>
                        </a:rPr>
                        <a:t>30</a:t>
                      </a:r>
                      <a:endParaRPr lang="ro-RO" sz="1000" dirty="0">
                        <a:latin typeface="Bahnschrift SemiLight SemiConde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81291"/>
                  </a:ext>
                </a:extLst>
              </a:tr>
              <a:tr h="39418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  <a:latin typeface="Bahnschrift SemiLight SemiConde" panose="020B0502040204020203" pitchFamily="34" charset="0"/>
                        </a:rPr>
                        <a:t>Express transport (van)</a:t>
                      </a:r>
                      <a:endParaRPr lang="ro-RO" sz="1000" dirty="0">
                        <a:solidFill>
                          <a:schemeClr val="tx1"/>
                        </a:solidFill>
                        <a:latin typeface="Bahnschrift SemiLight SemiConde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Bahnschrift SemiLight SemiConde" panose="020B0502040204020203" pitchFamily="34" charset="0"/>
                        </a:rPr>
                        <a:t>70</a:t>
                      </a:r>
                      <a:endParaRPr lang="ro-RO" sz="1000" dirty="0">
                        <a:latin typeface="Bahnschrift SemiLight SemiConde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1238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0992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03" y="-109034"/>
            <a:ext cx="9906000" cy="701039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EBF61-0E62-423F-8EC4-CC03947B6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1722" y="1259325"/>
            <a:ext cx="7743686" cy="276999"/>
          </a:xfrm>
        </p:spPr>
        <p:txBody>
          <a:bodyPr/>
          <a:lstStyle/>
          <a:p>
            <a:r>
              <a:rPr lang="it-IT" sz="1800" b="1" spc="-69" dirty="0">
                <a:solidFill>
                  <a:schemeClr val="tx1"/>
                </a:solidFill>
                <a:latin typeface="TNICGU+Arial Bold"/>
                <a:cs typeface="TNICGU+Arial Bold"/>
              </a:rPr>
              <a:t> </a:t>
            </a:r>
            <a:endParaRPr lang="en-US" dirty="0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45F2F42E-D1F3-4CD3-A859-118250209AD2}"/>
              </a:ext>
            </a:extLst>
          </p:cNvPr>
          <p:cNvSpPr/>
          <p:nvPr/>
        </p:nvSpPr>
        <p:spPr>
          <a:xfrm>
            <a:off x="492009" y="1915789"/>
            <a:ext cx="249202" cy="269178"/>
          </a:xfrm>
          <a:prstGeom prst="star5">
            <a:avLst>
              <a:gd name="adj" fmla="val 0"/>
              <a:gd name="hf" fmla="val 105146"/>
              <a:gd name="vf" fmla="val 110557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823B"/>
                </a:solidFill>
              </a:ln>
              <a:solidFill>
                <a:srgbClr val="00823B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EE32F7-E6ED-469F-98C6-3801CB6098C7}"/>
              </a:ext>
            </a:extLst>
          </p:cNvPr>
          <p:cNvSpPr txBox="1"/>
          <p:nvPr/>
        </p:nvSpPr>
        <p:spPr>
          <a:xfrm>
            <a:off x="881722" y="1021139"/>
            <a:ext cx="3207182" cy="628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38"/>
              </a:lnSpc>
            </a:pPr>
            <a:r>
              <a:rPr lang="pt-BR" sz="1600" b="1" dirty="0">
                <a:latin typeface="Bahnschrift Light SemiCondensed" panose="020B0502040204020203" pitchFamily="34" charset="0"/>
                <a:cs typeface="HLFTER+Arial Bold"/>
              </a:rPr>
              <a:t>a). Turnover evolution (MIL euro) </a:t>
            </a:r>
          </a:p>
          <a:p>
            <a:pPr marL="0" marR="0">
              <a:lnSpc>
                <a:spcPts val="2238"/>
              </a:lnSpc>
              <a:spcBef>
                <a:spcPts val="0"/>
              </a:spcBef>
              <a:spcAft>
                <a:spcPts val="0"/>
              </a:spcAft>
            </a:pPr>
            <a:endParaRPr lang="pt-BR" sz="1600" b="1" dirty="0">
              <a:latin typeface="Bahnschrift Light SemiCondensed" panose="020B0502040204020203" pitchFamily="34" charset="0"/>
              <a:cs typeface="HLFTER+Arial Bold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BD8DDCF-871F-57A6-59CE-3A13ACEA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01" y="357330"/>
            <a:ext cx="4375899" cy="276999"/>
          </a:xfrm>
          <a:solidFill>
            <a:srgbClr val="00823B"/>
          </a:solidFill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   </a:t>
            </a:r>
            <a:r>
              <a:rPr lang="ro-RO" b="1" dirty="0">
                <a:solidFill>
                  <a:srgbClr val="92D050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2</a:t>
            </a:r>
            <a:r>
              <a:rPr lang="en-US" b="1" dirty="0">
                <a:solidFill>
                  <a:srgbClr val="92D050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.</a:t>
            </a:r>
            <a:r>
              <a:rPr lang="en-US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</a:t>
            </a:r>
            <a:r>
              <a:rPr lang="ro-RO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EVOLU</a:t>
            </a:r>
            <a:r>
              <a:rPr lang="en-US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TION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E4283EC-E952-D799-7553-830D3FD00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17" y="1649453"/>
            <a:ext cx="8077900" cy="357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85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906000" cy="7010399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3D1306A7-D1ED-9BDF-570B-49C403B7D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01" y="357330"/>
            <a:ext cx="4375899" cy="276999"/>
          </a:xfrm>
          <a:solidFill>
            <a:srgbClr val="00823B"/>
          </a:solidFill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</a:t>
            </a:r>
            <a:r>
              <a:rPr lang="ro-RO" b="1" dirty="0">
                <a:solidFill>
                  <a:srgbClr val="92D050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2</a:t>
            </a:r>
            <a:r>
              <a:rPr lang="en-US" b="1" dirty="0">
                <a:solidFill>
                  <a:srgbClr val="92D050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.</a:t>
            </a:r>
            <a:r>
              <a:rPr lang="en-US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EVOLUTION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542665" y="2596030"/>
            <a:ext cx="1255683" cy="7524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83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rgbClr val="FFFFFF"/>
                </a:solidFill>
                <a:latin typeface="HLFTER+Arial Bold"/>
                <a:cs typeface="HLFTER+Arial Bold"/>
              </a:rPr>
              <a:t>7 camioane</a:t>
            </a:r>
          </a:p>
          <a:p>
            <a:pPr marL="507491" marR="0">
              <a:lnSpc>
                <a:spcPts val="1783"/>
              </a:lnSpc>
              <a:spcBef>
                <a:spcPts val="138"/>
              </a:spcBef>
              <a:spcAft>
                <a:spcPts val="0"/>
              </a:spcAft>
            </a:pPr>
            <a:r>
              <a:rPr sz="1600" b="1" dirty="0">
                <a:solidFill>
                  <a:srgbClr val="FFFFFF"/>
                </a:solidFill>
                <a:latin typeface="HLFTER+Arial Bold"/>
                <a:cs typeface="HLFTER+Arial Bold"/>
              </a:rPr>
              <a:t>&amp;</a:t>
            </a:r>
          </a:p>
          <a:p>
            <a:pPr marL="62483" marR="0">
              <a:lnSpc>
                <a:spcPts val="1783"/>
              </a:lnSpc>
              <a:spcBef>
                <a:spcPts val="136"/>
              </a:spcBef>
              <a:spcAft>
                <a:spcPts val="0"/>
              </a:spcAft>
            </a:pPr>
            <a:r>
              <a:rPr sz="1600" b="1" dirty="0">
                <a:solidFill>
                  <a:srgbClr val="FFFFFF"/>
                </a:solidFill>
                <a:latin typeface="HLFTER+Arial Bold"/>
                <a:cs typeface="HLFTER+Arial Bold"/>
              </a:rPr>
              <a:t>16 Va</a:t>
            </a:r>
            <a:r>
              <a:rPr sz="1600" b="1" spc="1055" dirty="0">
                <a:solidFill>
                  <a:srgbClr val="FFFFFF"/>
                </a:solidFill>
                <a:latin typeface="HLFTER+Arial Bold"/>
                <a:cs typeface="HLFTER+Arial Bold"/>
              </a:rPr>
              <a:t> </a:t>
            </a:r>
            <a:r>
              <a:rPr sz="1600" b="1" dirty="0">
                <a:solidFill>
                  <a:srgbClr val="FFFFFF"/>
                </a:solidFill>
                <a:latin typeface="HLFTER+Arial Bold"/>
                <a:cs typeface="HLFTER+Arial Bold"/>
              </a:rPr>
              <a:t>uri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045464" y="2772814"/>
            <a:ext cx="265127" cy="2645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83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rgbClr val="FFFFFF"/>
                </a:solidFill>
                <a:latin typeface="HLFTER+Arial Bold"/>
                <a:cs typeface="HLFTER+Arial Bold"/>
              </a:rPr>
              <a:t>1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2015998" y="2795674"/>
            <a:ext cx="1255683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8872" marR="0">
              <a:lnSpc>
                <a:spcPts val="1783"/>
              </a:lnSpc>
              <a:spcBef>
                <a:spcPts val="136"/>
              </a:spcBef>
              <a:spcAft>
                <a:spcPts val="0"/>
              </a:spcAft>
            </a:pPr>
            <a:r>
              <a:rPr sz="1600" b="1" dirty="0">
                <a:solidFill>
                  <a:srgbClr val="FFFFFF"/>
                </a:solidFill>
                <a:latin typeface="HLFTER+Arial Bold"/>
                <a:cs typeface="HLFTER+Arial Bold"/>
              </a:rPr>
              <a:t>7 Va</a:t>
            </a:r>
            <a:r>
              <a:rPr sz="1600" b="1" spc="1061" dirty="0">
                <a:solidFill>
                  <a:srgbClr val="FFFFFF"/>
                </a:solidFill>
                <a:latin typeface="HLFTER+Arial Bold"/>
                <a:cs typeface="HLFTER+Arial Bold"/>
              </a:rPr>
              <a:t> </a:t>
            </a:r>
            <a:r>
              <a:rPr sz="1600" b="1" dirty="0">
                <a:solidFill>
                  <a:srgbClr val="FFFFFF"/>
                </a:solidFill>
                <a:latin typeface="HLFTER+Arial Bold"/>
                <a:cs typeface="HLFTER+Arial Bold"/>
              </a:rPr>
              <a:t>uri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69036" y="3016378"/>
            <a:ext cx="1019482" cy="508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95" marR="0">
              <a:lnSpc>
                <a:spcPts val="1785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rgbClr val="FFFFFF"/>
                </a:solidFill>
                <a:latin typeface="HLFTER+Arial Bold"/>
                <a:cs typeface="HLFTER+Arial Bold"/>
              </a:rPr>
              <a:t>camion&amp;</a:t>
            </a:r>
          </a:p>
          <a:p>
            <a:pPr marL="0" marR="0">
              <a:lnSpc>
                <a:spcPts val="1783"/>
              </a:lnSpc>
              <a:spcBef>
                <a:spcPts val="138"/>
              </a:spcBef>
              <a:spcAft>
                <a:spcPts val="0"/>
              </a:spcAft>
            </a:pPr>
            <a:r>
              <a:rPr sz="1600" b="1" dirty="0">
                <a:solidFill>
                  <a:srgbClr val="FFFFFF"/>
                </a:solidFill>
                <a:latin typeface="HLFTER+Arial Bold"/>
                <a:cs typeface="HLFTER+Arial Bold"/>
              </a:rPr>
              <a:t>6 Va</a:t>
            </a:r>
            <a:r>
              <a:rPr sz="1600" b="1" spc="1061" dirty="0">
                <a:solidFill>
                  <a:srgbClr val="FFFFFF"/>
                </a:solidFill>
                <a:latin typeface="HLFTER+Arial Bold"/>
                <a:cs typeface="HLFTER+Arial Bold"/>
              </a:rPr>
              <a:t> </a:t>
            </a:r>
            <a:r>
              <a:rPr sz="1600" b="1" dirty="0">
                <a:solidFill>
                  <a:srgbClr val="FFFFFF"/>
                </a:solidFill>
                <a:latin typeface="HLFTER+Arial Bold"/>
                <a:cs typeface="HLFTER+Arial Bold"/>
              </a:rPr>
              <a:t>uri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950671" y="3689074"/>
            <a:ext cx="577409" cy="3224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8"/>
              </a:lnSpc>
              <a:spcBef>
                <a:spcPts val="0"/>
              </a:spcBef>
              <a:spcAft>
                <a:spcPts val="0"/>
              </a:spcAft>
            </a:pPr>
            <a:r>
              <a:rPr sz="2000" b="1" dirty="0">
                <a:solidFill>
                  <a:srgbClr val="FFFFFF"/>
                </a:solidFill>
                <a:latin typeface="HLFTER+Arial Bold"/>
                <a:cs typeface="HLFTER+Arial Bold"/>
              </a:rPr>
              <a:t>0</a:t>
            </a:r>
            <a:r>
              <a:rPr sz="2000" b="1" spc="564" dirty="0">
                <a:solidFill>
                  <a:srgbClr val="FFFFFF"/>
                </a:solidFill>
                <a:latin typeface="HLFTER+Arial Bold"/>
                <a:cs typeface="HLFTER+Arial Bold"/>
              </a:rPr>
              <a:t> </a:t>
            </a:r>
            <a:r>
              <a:rPr sz="2000" b="1" dirty="0">
                <a:solidFill>
                  <a:srgbClr val="FFFFFF"/>
                </a:solidFill>
                <a:latin typeface="HLFTER+Arial Bold"/>
                <a:cs typeface="HLFTER+Arial Bold"/>
              </a:rPr>
              <a:t>5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3784981" y="3735048"/>
            <a:ext cx="719142" cy="3224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8"/>
              </a:lnSpc>
              <a:spcBef>
                <a:spcPts val="0"/>
              </a:spcBef>
              <a:spcAft>
                <a:spcPts val="0"/>
              </a:spcAft>
            </a:pPr>
            <a:r>
              <a:rPr sz="2000" b="1" dirty="0">
                <a:solidFill>
                  <a:srgbClr val="FFFFFF"/>
                </a:solidFill>
                <a:latin typeface="HLFTER+Arial Bold"/>
                <a:cs typeface="HLFTER+Arial Bold"/>
              </a:rPr>
              <a:t>2017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382901" y="3763369"/>
            <a:ext cx="577409" cy="3224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8"/>
              </a:lnSpc>
              <a:spcBef>
                <a:spcPts val="0"/>
              </a:spcBef>
              <a:spcAft>
                <a:spcPts val="0"/>
              </a:spcAft>
            </a:pPr>
            <a:r>
              <a:rPr sz="2000" b="1" dirty="0">
                <a:solidFill>
                  <a:srgbClr val="FFFFFF"/>
                </a:solidFill>
                <a:latin typeface="HLFTER+Arial Bold"/>
                <a:cs typeface="HLFTER+Arial Bold"/>
              </a:rPr>
              <a:t>0</a:t>
            </a:r>
            <a:r>
              <a:rPr sz="2000" b="1" spc="564" dirty="0">
                <a:solidFill>
                  <a:srgbClr val="FFFFFF"/>
                </a:solidFill>
                <a:latin typeface="HLFTER+Arial Bold"/>
                <a:cs typeface="HLFTER+Arial Bold"/>
              </a:rPr>
              <a:t> </a:t>
            </a:r>
            <a:r>
              <a:rPr sz="2000" b="1" dirty="0">
                <a:solidFill>
                  <a:srgbClr val="FFFFFF"/>
                </a:solidFill>
                <a:latin typeface="HLFTER+Arial Bold"/>
                <a:cs typeface="HLFTER+Arial Bold"/>
              </a:rPr>
              <a:t>6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340096" y="3754839"/>
            <a:ext cx="719310" cy="3227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41"/>
              </a:lnSpc>
              <a:spcBef>
                <a:spcPts val="0"/>
              </a:spcBef>
              <a:spcAft>
                <a:spcPts val="0"/>
              </a:spcAft>
            </a:pPr>
            <a:r>
              <a:rPr sz="2000" b="1" dirty="0">
                <a:solidFill>
                  <a:srgbClr val="FFFFFF"/>
                </a:solidFill>
                <a:latin typeface="HLFTER+Arial Bold"/>
                <a:cs typeface="HLFTER+Arial Bold"/>
              </a:rPr>
              <a:t>2018</a:t>
            </a:r>
          </a:p>
        </p:txBody>
      </p:sp>
      <p:pic>
        <p:nvPicPr>
          <p:cNvPr id="32" name="Graphic 31" descr="Checkbox Checked with solid fill">
            <a:extLst>
              <a:ext uri="{FF2B5EF4-FFF2-40B4-BE49-F238E27FC236}">
                <a16:creationId xmlns:a16="http://schemas.microsoft.com/office/drawing/2014/main" id="{290AA314-18FA-EAB6-2743-B76BD343C9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4528" y="4365104"/>
            <a:ext cx="249202" cy="24920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C67985D-D512-0E1B-10A7-00B3934BC27A}"/>
              </a:ext>
            </a:extLst>
          </p:cNvPr>
          <p:cNvSpPr txBox="1"/>
          <p:nvPr/>
        </p:nvSpPr>
        <p:spPr>
          <a:xfrm>
            <a:off x="821191" y="711351"/>
            <a:ext cx="2631118" cy="3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2238"/>
              </a:lnSpc>
              <a:spcBef>
                <a:spcPts val="0"/>
              </a:spcBef>
              <a:spcAft>
                <a:spcPts val="0"/>
              </a:spcAft>
            </a:pPr>
            <a:r>
              <a:rPr lang="ro-RO" sz="1600" b="1" dirty="0">
                <a:latin typeface="Bahnschrift Light SemiCondensed" panose="020B0502040204020203" pitchFamily="34" charset="0"/>
                <a:cs typeface="HLFTER+Arial Bold"/>
              </a:rPr>
              <a:t>b</a:t>
            </a:r>
            <a:r>
              <a:rPr lang="pt-BR" sz="1600" b="1" dirty="0">
                <a:latin typeface="Bahnschrift Light SemiCondensed" panose="020B0502040204020203" pitchFamily="34" charset="0"/>
                <a:cs typeface="HLFTER+Arial Bold"/>
              </a:rPr>
              <a:t>). </a:t>
            </a:r>
            <a:r>
              <a:rPr lang="en-US" sz="1600" b="1" dirty="0">
                <a:latin typeface="Bahnschrift Light SemiCondensed" panose="020B0502040204020203" pitchFamily="34" charset="0"/>
                <a:cs typeface="HLFTER+Arial Bold"/>
              </a:rPr>
              <a:t>Fleet evolution</a:t>
            </a:r>
            <a:endParaRPr lang="pt-BR" sz="1600" b="1" dirty="0">
              <a:latin typeface="Bahnschrift Light SemiCondensed" panose="020B0502040204020203" pitchFamily="34" charset="0"/>
              <a:cs typeface="HLFTER+Arial Bold"/>
            </a:endParaRPr>
          </a:p>
        </p:txBody>
      </p:sp>
      <p:pic>
        <p:nvPicPr>
          <p:cNvPr id="25" name="Graphic 24" descr="Checkbox Checked with solid fill">
            <a:extLst>
              <a:ext uri="{FF2B5EF4-FFF2-40B4-BE49-F238E27FC236}">
                <a16:creationId xmlns:a16="http://schemas.microsoft.com/office/drawing/2014/main" id="{6E68F04A-70B0-ACE2-087E-1F90F1792A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4528" y="4725144"/>
            <a:ext cx="249202" cy="249202"/>
          </a:xfrm>
          <a:prstGeom prst="rect">
            <a:avLst/>
          </a:prstGeom>
        </p:spPr>
      </p:pic>
      <p:pic>
        <p:nvPicPr>
          <p:cNvPr id="26" name="Graphic 25" descr="Checkbox Checked with solid fill">
            <a:extLst>
              <a:ext uri="{FF2B5EF4-FFF2-40B4-BE49-F238E27FC236}">
                <a16:creationId xmlns:a16="http://schemas.microsoft.com/office/drawing/2014/main" id="{87679CB2-D0AA-5D1E-1DF8-2A742EE773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4528" y="5124014"/>
            <a:ext cx="249202" cy="249202"/>
          </a:xfrm>
          <a:prstGeom prst="rect">
            <a:avLst/>
          </a:prstGeom>
        </p:spPr>
      </p:pic>
      <p:pic>
        <p:nvPicPr>
          <p:cNvPr id="27" name="Graphic 26" descr="Checkbox Checked with solid fill">
            <a:extLst>
              <a:ext uri="{FF2B5EF4-FFF2-40B4-BE49-F238E27FC236}">
                <a16:creationId xmlns:a16="http://schemas.microsoft.com/office/drawing/2014/main" id="{32181D5F-03E7-2592-7524-C018DC20E9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4528" y="5517232"/>
            <a:ext cx="249202" cy="24920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9AFC50C-E165-EA6D-6B67-A7C8C3920010}"/>
              </a:ext>
            </a:extLst>
          </p:cNvPr>
          <p:cNvSpPr txBox="1"/>
          <p:nvPr/>
        </p:nvSpPr>
        <p:spPr>
          <a:xfrm>
            <a:off x="915727" y="4335478"/>
            <a:ext cx="59644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spc="-28" dirty="0">
                <a:latin typeface="Bahnschrift Light SemiCondensed" panose="020B0502040204020203" pitchFamily="34" charset="0"/>
                <a:cs typeface="TNICGU+Arial Bold"/>
              </a:rPr>
              <a:t>Our whole fleet</a:t>
            </a:r>
            <a:r>
              <a:rPr lang="en-US" sz="1600" spc="11" dirty="0">
                <a:latin typeface="Bahnschrift Light SemiCondensed" panose="020B0502040204020203" pitchFamily="34" charset="0"/>
                <a:cs typeface="TNICGU+Arial Bold"/>
              </a:rPr>
              <a:t> has the latest generation GPS system;</a:t>
            </a:r>
            <a:endParaRPr lang="en-US" sz="16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1C3F97F-3562-39AD-005D-DE5721F04FAB}"/>
              </a:ext>
            </a:extLst>
          </p:cNvPr>
          <p:cNvSpPr txBox="1"/>
          <p:nvPr/>
        </p:nvSpPr>
        <p:spPr>
          <a:xfrm>
            <a:off x="957354" y="4746946"/>
            <a:ext cx="5795846" cy="502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68"/>
              </a:lnSpc>
            </a:pPr>
            <a:r>
              <a:rPr lang="en-US" sz="1600" dirty="0">
                <a:latin typeface="Bahnschrift Light SemiCondensed" panose="020B0502040204020203" pitchFamily="34" charset="0"/>
                <a:cs typeface="HLFTER+Arial Bold"/>
              </a:rPr>
              <a:t>Average age trucks:</a:t>
            </a:r>
            <a:r>
              <a:rPr lang="en-US" sz="1600" spc="-51" dirty="0">
                <a:latin typeface="Bahnschrift Light SemiCondensed" panose="020B0502040204020203" pitchFamily="34" charset="0"/>
                <a:cs typeface="HLFTER+Arial Bold"/>
              </a:rPr>
              <a:t> 3 years</a:t>
            </a:r>
            <a:r>
              <a:rPr lang="en-US" sz="1600" dirty="0">
                <a:latin typeface="Bahnschrift Light SemiCondensed" panose="020B0502040204020203" pitchFamily="34" charset="0"/>
                <a:cs typeface="HLFTER+Arial Bold"/>
              </a:rPr>
              <a:t> (Euro</a:t>
            </a:r>
            <a:r>
              <a:rPr lang="en-US" sz="1600" spc="-28" dirty="0">
                <a:latin typeface="Bahnschrift Light SemiCondensed" panose="020B0502040204020203" pitchFamily="34" charset="0"/>
                <a:cs typeface="HLFTER+Arial Bold"/>
              </a:rPr>
              <a:t> </a:t>
            </a:r>
            <a:r>
              <a:rPr lang="en-US" sz="1600" dirty="0">
                <a:latin typeface="Bahnschrift Light SemiCondensed" panose="020B0502040204020203" pitchFamily="34" charset="0"/>
                <a:cs typeface="HLFTER+Arial Bold"/>
              </a:rPr>
              <a:t>E5</a:t>
            </a:r>
            <a:r>
              <a:rPr lang="en-US" sz="1600" spc="-12" dirty="0">
                <a:latin typeface="Bahnschrift Light SemiCondensed" panose="020B0502040204020203" pitchFamily="34" charset="0"/>
                <a:cs typeface="HLFTER+Arial Bold"/>
              </a:rPr>
              <a:t> </a:t>
            </a:r>
            <a:r>
              <a:rPr lang="en-US" sz="1600" dirty="0">
                <a:latin typeface="Bahnschrift Light SemiCondensed" panose="020B0502040204020203" pitchFamily="34" charset="0"/>
                <a:cs typeface="TNICGU+Arial Bold"/>
              </a:rPr>
              <a:t>&amp;</a:t>
            </a:r>
            <a:r>
              <a:rPr lang="en-US" sz="1600" spc="-11" dirty="0">
                <a:latin typeface="Bahnschrift Light SemiCondensed" panose="020B0502040204020203" pitchFamily="34" charset="0"/>
                <a:cs typeface="TNICGU+Arial Bold"/>
              </a:rPr>
              <a:t> </a:t>
            </a:r>
            <a:r>
              <a:rPr lang="en-US" sz="1600" dirty="0">
                <a:latin typeface="Bahnschrift Light SemiCondensed" panose="020B0502040204020203" pitchFamily="34" charset="0"/>
                <a:cs typeface="HLFTER+Arial Bold"/>
              </a:rPr>
              <a:t>E6);</a:t>
            </a:r>
          </a:p>
          <a:p>
            <a:pPr marL="0" marR="0">
              <a:lnSpc>
                <a:spcPts val="1568"/>
              </a:lnSpc>
              <a:spcBef>
                <a:spcPts val="0"/>
              </a:spcBef>
              <a:spcAft>
                <a:spcPts val="0"/>
              </a:spcAft>
            </a:pPr>
            <a:endParaRPr lang="fr-FR" sz="1600" dirty="0">
              <a:latin typeface="Bahnschrift Light SemiCondensed" panose="020B0502040204020203" pitchFamily="34" charset="0"/>
              <a:cs typeface="HLFTER+Arial Bold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93D6100-4868-975D-AC7D-E105236682DC}"/>
              </a:ext>
            </a:extLst>
          </p:cNvPr>
          <p:cNvSpPr txBox="1"/>
          <p:nvPr/>
        </p:nvSpPr>
        <p:spPr>
          <a:xfrm>
            <a:off x="950670" y="5095144"/>
            <a:ext cx="76027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spc="-15" dirty="0">
                <a:latin typeface="Bahnschrift Light SemiCondensed" panose="020B0502040204020203" pitchFamily="34" charset="0"/>
                <a:cs typeface="HLFTER+Arial Bold"/>
              </a:rPr>
              <a:t>Cargo insurance</a:t>
            </a:r>
            <a:r>
              <a:rPr lang="en-US" sz="1600" spc="-15" dirty="0">
                <a:latin typeface="Bahnschrift Light SemiCondensed" panose="020B0502040204020203" pitchFamily="34" charset="0"/>
                <a:cs typeface="TNICGU+Arial Bold"/>
              </a:rPr>
              <a:t> : AGGREGATED 2.000.000 </a:t>
            </a:r>
            <a:r>
              <a:rPr lang="en-US" sz="1600" spc="-15" dirty="0" err="1">
                <a:latin typeface="Bahnschrift Light SemiCondensed" panose="020B0502040204020203" pitchFamily="34" charset="0"/>
                <a:cs typeface="TNICGU+Arial Bold"/>
              </a:rPr>
              <a:t>Eur</a:t>
            </a:r>
            <a:r>
              <a:rPr lang="en-US" sz="1600" spc="-15" dirty="0">
                <a:latin typeface="Bahnschrift Light SemiCondensed" panose="020B0502040204020203" pitchFamily="34" charset="0"/>
                <a:cs typeface="TNICGU+Arial Bold"/>
              </a:rPr>
              <a:t> </a:t>
            </a:r>
            <a:r>
              <a:rPr lang="en-US" sz="1600" dirty="0">
                <a:latin typeface="Bahnschrift Light SemiCondensed" panose="020B0502040204020203" pitchFamily="34" charset="0"/>
                <a:cs typeface="TNICGU+Arial Bold"/>
              </a:rPr>
              <a:t>&amp;</a:t>
            </a:r>
            <a:r>
              <a:rPr lang="en-US" sz="1600" spc="-11" dirty="0">
                <a:latin typeface="Bahnschrift Light SemiCondensed" panose="020B0502040204020203" pitchFamily="34" charset="0"/>
                <a:cs typeface="TNICGU+Arial Bold"/>
              </a:rPr>
              <a:t> </a:t>
            </a:r>
            <a:r>
              <a:rPr lang="en-US" sz="1600" dirty="0">
                <a:latin typeface="Bahnschrift Light SemiCondensed" panose="020B0502040204020203" pitchFamily="34" charset="0"/>
                <a:cs typeface="HLFTER+Arial Bold"/>
              </a:rPr>
              <a:t>600.000</a:t>
            </a:r>
            <a:r>
              <a:rPr lang="en-US" sz="1600" spc="-39" dirty="0">
                <a:latin typeface="Bahnschrift Light SemiCondensed" panose="020B0502040204020203" pitchFamily="34" charset="0"/>
                <a:cs typeface="HLFTER+Arial Bold"/>
              </a:rPr>
              <a:t> </a:t>
            </a:r>
            <a:r>
              <a:rPr lang="en-US" sz="1600" dirty="0">
                <a:latin typeface="Bahnschrift Light SemiCondensed" panose="020B0502040204020203" pitchFamily="34" charset="0"/>
                <a:cs typeface="HLFTER+Arial Bold"/>
              </a:rPr>
              <a:t>EUR/event;</a:t>
            </a:r>
          </a:p>
          <a:p>
            <a:endParaRPr lang="en-US" sz="1600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A3188F6-4920-9CB5-62D4-E7E7553955A9}"/>
              </a:ext>
            </a:extLst>
          </p:cNvPr>
          <p:cNvSpPr txBox="1"/>
          <p:nvPr/>
        </p:nvSpPr>
        <p:spPr>
          <a:xfrm>
            <a:off x="980285" y="5495701"/>
            <a:ext cx="76946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Bahnschrift Light SemiCondensed" panose="020B0502040204020203" pitchFamily="34" charset="0"/>
                <a:cs typeface="HLFTER+Arial Bold"/>
              </a:rPr>
              <a:t>Integrated system for monitoring driving mode and fuel consumption;</a:t>
            </a:r>
            <a:endParaRPr lang="en-US" sz="16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BDB5DD2-E6F0-53E9-2A0F-0D096C11FE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402" y="1045970"/>
            <a:ext cx="7242676" cy="31398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854"/>
            <a:ext cx="9906000" cy="6903854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378A7BAC-956C-3859-6E6F-EFE477824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01" y="357330"/>
            <a:ext cx="4375899" cy="276999"/>
          </a:xfrm>
          <a:solidFill>
            <a:srgbClr val="00823B"/>
          </a:solidFill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   </a:t>
            </a:r>
            <a:r>
              <a:rPr lang="ro-RO" b="1" dirty="0">
                <a:solidFill>
                  <a:srgbClr val="92D050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2</a:t>
            </a:r>
            <a:r>
              <a:rPr lang="en-US" b="1" dirty="0">
                <a:solidFill>
                  <a:srgbClr val="92D050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.</a:t>
            </a:r>
            <a:r>
              <a:rPr lang="en-US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EVOLUTION</a:t>
            </a:r>
          </a:p>
        </p:txBody>
      </p:sp>
      <p:pic>
        <p:nvPicPr>
          <p:cNvPr id="40" name="Graphic 39" descr="Checkbox Checked with solid fill">
            <a:extLst>
              <a:ext uri="{FF2B5EF4-FFF2-40B4-BE49-F238E27FC236}">
                <a16:creationId xmlns:a16="http://schemas.microsoft.com/office/drawing/2014/main" id="{BE6D2D8C-DFA0-751C-8291-EC7F99A3D6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4528" y="4423030"/>
            <a:ext cx="249202" cy="249202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045464" y="2805992"/>
            <a:ext cx="265127" cy="2645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83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rgbClr val="FFFFFF"/>
                </a:solidFill>
                <a:latin typeface="HLFTER+Arial Bold"/>
                <a:cs typeface="HLFTER+Arial Bold"/>
              </a:rPr>
              <a:t>1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2015998" y="2828852"/>
            <a:ext cx="1255683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8872" marR="0">
              <a:lnSpc>
                <a:spcPts val="1783"/>
              </a:lnSpc>
              <a:spcBef>
                <a:spcPts val="136"/>
              </a:spcBef>
              <a:spcAft>
                <a:spcPts val="0"/>
              </a:spcAft>
            </a:pPr>
            <a:r>
              <a:rPr sz="1600" b="1" dirty="0">
                <a:solidFill>
                  <a:srgbClr val="FFFFFF"/>
                </a:solidFill>
                <a:latin typeface="HLFTER+Arial Bold"/>
                <a:cs typeface="HLFTER+Arial Bold"/>
              </a:rPr>
              <a:t>7 Va</a:t>
            </a:r>
            <a:r>
              <a:rPr sz="1600" b="1" spc="1061" dirty="0">
                <a:solidFill>
                  <a:srgbClr val="FFFFFF"/>
                </a:solidFill>
                <a:latin typeface="HLFTER+Arial Bold"/>
                <a:cs typeface="HLFTER+Arial Bold"/>
              </a:rPr>
              <a:t> </a:t>
            </a:r>
            <a:r>
              <a:rPr sz="1600" b="1" dirty="0">
                <a:solidFill>
                  <a:srgbClr val="FFFFFF"/>
                </a:solidFill>
                <a:latin typeface="HLFTER+Arial Bold"/>
                <a:cs typeface="HLFTER+Arial Bold"/>
              </a:rPr>
              <a:t>uri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021473" y="4429305"/>
            <a:ext cx="3806127" cy="2538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8"/>
              </a:lnSpc>
              <a:spcBef>
                <a:spcPts val="1361"/>
              </a:spcBef>
              <a:spcAft>
                <a:spcPts val="0"/>
              </a:spcAft>
            </a:pPr>
            <a:r>
              <a:rPr lang="en-US" sz="1600" dirty="0">
                <a:latin typeface="Bahnschrift SemiLight SemiConde" panose="020B0502040204020203" pitchFamily="34" charset="0"/>
                <a:cs typeface="HLFTER+Arial Bold"/>
              </a:rPr>
              <a:t>Management offices of </a:t>
            </a:r>
            <a:r>
              <a:rPr lang="en-US" sz="1600" spc="-19" dirty="0">
                <a:latin typeface="Bahnschrift SemiLight SemiConde" panose="020B0502040204020203" pitchFamily="34" charset="0"/>
                <a:cs typeface="HLFTER+Arial Bold"/>
              </a:rPr>
              <a:t>440</a:t>
            </a:r>
            <a:r>
              <a:rPr lang="en-US" sz="1600" spc="-16" dirty="0">
                <a:latin typeface="Bahnschrift SemiLight SemiConde" panose="020B0502040204020203" pitchFamily="34" charset="0"/>
                <a:cs typeface="HLFTER+Arial Bold"/>
              </a:rPr>
              <a:t> sqm</a:t>
            </a:r>
            <a:endParaRPr lang="en-US" sz="1600" dirty="0">
              <a:latin typeface="Bahnschrift SemiLight SemiConde" panose="020B0502040204020203" pitchFamily="34" charset="0"/>
              <a:cs typeface="HLFTER+Arial Bold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C7A040-FBE4-4968-A1A2-90D2E67F0461}"/>
              </a:ext>
            </a:extLst>
          </p:cNvPr>
          <p:cNvSpPr txBox="1"/>
          <p:nvPr/>
        </p:nvSpPr>
        <p:spPr>
          <a:xfrm>
            <a:off x="953730" y="3377124"/>
            <a:ext cx="3587388" cy="346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2238"/>
              </a:lnSpc>
              <a:spcBef>
                <a:spcPts val="1363"/>
              </a:spcBef>
              <a:spcAft>
                <a:spcPts val="0"/>
              </a:spcAft>
            </a:pPr>
            <a:r>
              <a:rPr lang="en-US" sz="1600" dirty="0">
                <a:latin typeface="Bahnschrift SemiLight SemiConde" panose="020B0502040204020203" pitchFamily="34" charset="0"/>
                <a:cs typeface="HLFTER+Arial Bold"/>
              </a:rPr>
              <a:t>Management warehouse of 500</a:t>
            </a:r>
            <a:r>
              <a:rPr lang="en-US" sz="1600" spc="-15" dirty="0">
                <a:latin typeface="Bahnschrift SemiLight SemiConde" panose="020B0502040204020203" pitchFamily="34" charset="0"/>
                <a:cs typeface="HLFTER+Arial Bold"/>
              </a:rPr>
              <a:t> sqm</a:t>
            </a:r>
            <a:r>
              <a:rPr lang="en-US" sz="1600" dirty="0">
                <a:latin typeface="Bahnschrift SemiLight SemiConde" panose="020B0502040204020203" pitchFamily="34" charset="0"/>
                <a:cs typeface="HLFTER+Arial Bold"/>
              </a:rPr>
              <a:t>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66A44A-6104-4064-B888-22CDB9B43F89}"/>
              </a:ext>
            </a:extLst>
          </p:cNvPr>
          <p:cNvSpPr txBox="1"/>
          <p:nvPr/>
        </p:nvSpPr>
        <p:spPr>
          <a:xfrm>
            <a:off x="942577" y="2533127"/>
            <a:ext cx="6416270" cy="628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38"/>
              </a:lnSpc>
            </a:pPr>
            <a:r>
              <a:rPr lang="en-US" sz="1600" dirty="0">
                <a:latin typeface="Bahnschrift SemiLight SemiConde" panose="020B0502040204020203" pitchFamily="34" charset="0"/>
                <a:cs typeface="HLFTER+Arial Bold"/>
              </a:rPr>
              <a:t>Service for the maintenance of our own fleet;</a:t>
            </a:r>
          </a:p>
          <a:p>
            <a:pPr marL="0" marR="0">
              <a:lnSpc>
                <a:spcPts val="2238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latin typeface="Bahnschrift SemiLight SemiConde" panose="020B0502040204020203" pitchFamily="34" charset="0"/>
              <a:cs typeface="HLFTER+Arial Bold"/>
            </a:endParaRPr>
          </a:p>
        </p:txBody>
      </p:sp>
      <p:sp>
        <p:nvSpPr>
          <p:cNvPr id="35" name="object 11">
            <a:extLst>
              <a:ext uri="{FF2B5EF4-FFF2-40B4-BE49-F238E27FC236}">
                <a16:creationId xmlns:a16="http://schemas.microsoft.com/office/drawing/2014/main" id="{99860DAD-D57A-4330-A019-7EA97F41ABDB}"/>
              </a:ext>
            </a:extLst>
          </p:cNvPr>
          <p:cNvSpPr txBox="1"/>
          <p:nvPr/>
        </p:nvSpPr>
        <p:spPr>
          <a:xfrm>
            <a:off x="1045464" y="5226875"/>
            <a:ext cx="1693165" cy="2538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8"/>
              </a:lnSpc>
              <a:spcBef>
                <a:spcPts val="1361"/>
              </a:spcBef>
              <a:spcAft>
                <a:spcPts val="0"/>
              </a:spcAft>
            </a:pPr>
            <a:r>
              <a:rPr lang="en-US" sz="1600" dirty="0">
                <a:latin typeface="Bahnschrift SemiLight SemiConde" panose="020B0502040204020203" pitchFamily="34" charset="0"/>
                <a:cs typeface="HLFTER+Arial Bold"/>
              </a:rPr>
              <a:t>Digitization;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94A868B-2C4C-D5FC-FE6A-7ECED53BC6C6}"/>
              </a:ext>
            </a:extLst>
          </p:cNvPr>
          <p:cNvSpPr txBox="1"/>
          <p:nvPr/>
        </p:nvSpPr>
        <p:spPr>
          <a:xfrm>
            <a:off x="881722" y="1021139"/>
            <a:ext cx="4863366" cy="346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223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latin typeface="Bahnschrift Light SemiCondensed" panose="020B0502040204020203" pitchFamily="34" charset="0"/>
                <a:cs typeface="HLFTER+Arial Bold"/>
              </a:rPr>
              <a:t>c). Investments made in the last 4 years</a:t>
            </a:r>
            <a:endParaRPr lang="pt-BR" sz="1600" b="1" dirty="0">
              <a:latin typeface="Bahnschrift Light SemiCondensed" panose="020B0502040204020203" pitchFamily="34" charset="0"/>
              <a:cs typeface="HLFTER+Arial Bold"/>
            </a:endParaRPr>
          </a:p>
        </p:txBody>
      </p:sp>
      <p:pic>
        <p:nvPicPr>
          <p:cNvPr id="43" name="Graphic 42" descr="Checkbox Checked with solid fill">
            <a:extLst>
              <a:ext uri="{FF2B5EF4-FFF2-40B4-BE49-F238E27FC236}">
                <a16:creationId xmlns:a16="http://schemas.microsoft.com/office/drawing/2014/main" id="{009A6CE8-8A3A-5C37-D183-4CD9457B5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4528" y="5226875"/>
            <a:ext cx="249202" cy="249202"/>
          </a:xfrm>
          <a:prstGeom prst="rect">
            <a:avLst/>
          </a:prstGeom>
        </p:spPr>
      </p:pic>
      <p:pic>
        <p:nvPicPr>
          <p:cNvPr id="44" name="Graphic 43" descr="Checkbox Checked with solid fill">
            <a:extLst>
              <a:ext uri="{FF2B5EF4-FFF2-40B4-BE49-F238E27FC236}">
                <a16:creationId xmlns:a16="http://schemas.microsoft.com/office/drawing/2014/main" id="{C652C448-2C2E-0955-ED0A-368F593C45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4528" y="3422100"/>
            <a:ext cx="249202" cy="249202"/>
          </a:xfrm>
          <a:prstGeom prst="rect">
            <a:avLst/>
          </a:prstGeom>
        </p:spPr>
      </p:pic>
      <p:pic>
        <p:nvPicPr>
          <p:cNvPr id="45" name="Graphic 44" descr="Checkbox Checked with solid fill">
            <a:extLst>
              <a:ext uri="{FF2B5EF4-FFF2-40B4-BE49-F238E27FC236}">
                <a16:creationId xmlns:a16="http://schemas.microsoft.com/office/drawing/2014/main" id="{237F715A-7CD3-1A67-8FD4-A6B174D9A5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4528" y="2598082"/>
            <a:ext cx="249202" cy="249202"/>
          </a:xfrm>
          <a:prstGeom prst="rect">
            <a:avLst/>
          </a:prstGeom>
        </p:spPr>
      </p:pic>
      <p:pic>
        <p:nvPicPr>
          <p:cNvPr id="46" name="Graphic 45" descr="Checkbox Checked with solid fill">
            <a:extLst>
              <a:ext uri="{FF2B5EF4-FFF2-40B4-BE49-F238E27FC236}">
                <a16:creationId xmlns:a16="http://schemas.microsoft.com/office/drawing/2014/main" id="{C99FC888-DF13-EAF3-1D56-2F030DE10F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4528" y="1916832"/>
            <a:ext cx="249202" cy="24920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01D47E6-B7C5-5D17-E664-4973C95E5A2D}"/>
              </a:ext>
            </a:extLst>
          </p:cNvPr>
          <p:cNvSpPr txBox="1"/>
          <p:nvPr/>
        </p:nvSpPr>
        <p:spPr>
          <a:xfrm>
            <a:off x="942577" y="1869816"/>
            <a:ext cx="80185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Secured parking 20</a:t>
            </a:r>
            <a:r>
              <a:rPr lang="en-US" sz="1600" spc="-17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000</a:t>
            </a:r>
            <a:r>
              <a:rPr lang="en-US" sz="1600" spc="-11" dirty="0">
                <a:latin typeface="Bahnschrift SemiLight SemiConde" panose="020B0502040204020203" pitchFamily="34" charset="0"/>
                <a:cs typeface="TNICGU+Arial Bold"/>
              </a:rPr>
              <a:t> sqm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, which can accommodate at the same time</a:t>
            </a:r>
            <a:r>
              <a:rPr lang="en-US" sz="1600" spc="-22" dirty="0">
                <a:latin typeface="Bahnschrift SemiLight SemiConde" panose="020B0502040204020203" pitchFamily="34" charset="0"/>
                <a:cs typeface="TNICGU+Arial Bold"/>
              </a:rPr>
              <a:t> 8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0</a:t>
            </a:r>
            <a:r>
              <a:rPr lang="en-US" sz="1600" spc="-13" dirty="0">
                <a:latin typeface="Bahnschrift SemiLight SemiConde" panose="020B0502040204020203" pitchFamily="34" charset="0"/>
                <a:cs typeface="TNICGU+Arial Bold"/>
              </a:rPr>
              <a:t> trucks</a:t>
            </a:r>
            <a:r>
              <a:rPr lang="en-US" sz="1600" spc="-24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and </a:t>
            </a:r>
            <a:r>
              <a:rPr lang="ro-RO" sz="1600" dirty="0">
                <a:latin typeface="Bahnschrift SemiLight SemiConde" panose="020B0502040204020203" pitchFamily="34" charset="0"/>
                <a:cs typeface="TNICGU+Arial Bold"/>
              </a:rPr>
              <a:t>10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0</a:t>
            </a:r>
            <a:r>
              <a:rPr lang="en-US" sz="1600" spc="-13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en-US" sz="1600" dirty="0">
                <a:latin typeface="Bahnschrift SemiLight SemiConde" panose="020B0502040204020203" pitchFamily="34" charset="0"/>
                <a:cs typeface="HLFTER+Arial Bold"/>
              </a:rPr>
              <a:t>vans;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09937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05" y="-99392"/>
            <a:ext cx="9906000" cy="686235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E330665-FABF-717D-B6E6-2EEE52738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01" y="357330"/>
            <a:ext cx="4375899" cy="276999"/>
          </a:xfrm>
          <a:solidFill>
            <a:srgbClr val="00823B"/>
          </a:solidFill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   </a:t>
            </a:r>
            <a:r>
              <a:rPr lang="ro-RO" b="1" dirty="0">
                <a:solidFill>
                  <a:srgbClr val="92D050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3</a:t>
            </a:r>
            <a:r>
              <a:rPr lang="en-US" b="1" dirty="0">
                <a:solidFill>
                  <a:srgbClr val="92D050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.</a:t>
            </a:r>
            <a:r>
              <a:rPr lang="en-US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ORGANIZATION CHART</a:t>
            </a:r>
          </a:p>
        </p:txBody>
      </p:sp>
      <p:pic>
        <p:nvPicPr>
          <p:cNvPr id="11" name="Graphic 10" descr="Checkbox Checked with solid fill">
            <a:extLst>
              <a:ext uri="{FF2B5EF4-FFF2-40B4-BE49-F238E27FC236}">
                <a16:creationId xmlns:a16="http://schemas.microsoft.com/office/drawing/2014/main" id="{A2147805-4088-9FF1-E9BD-A851BBEC19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4528" y="5301064"/>
            <a:ext cx="249202" cy="24920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EBF61-0E62-423F-8EC4-CC03947B6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1722" y="1259325"/>
            <a:ext cx="7743686" cy="276999"/>
          </a:xfrm>
        </p:spPr>
        <p:txBody>
          <a:bodyPr/>
          <a:lstStyle/>
          <a:p>
            <a:r>
              <a:rPr lang="it-IT" sz="1800" b="1" spc="-69" dirty="0">
                <a:solidFill>
                  <a:schemeClr val="tx1"/>
                </a:solidFill>
                <a:latin typeface="TNICGU+Arial Bold"/>
                <a:cs typeface="TNICGU+Arial Bold"/>
              </a:rPr>
              <a:t> </a:t>
            </a:r>
            <a:endParaRPr lang="en-US" dirty="0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45F2F42E-D1F3-4CD3-A859-118250209AD2}"/>
              </a:ext>
            </a:extLst>
          </p:cNvPr>
          <p:cNvSpPr/>
          <p:nvPr/>
        </p:nvSpPr>
        <p:spPr>
          <a:xfrm>
            <a:off x="492009" y="1915789"/>
            <a:ext cx="249202" cy="269178"/>
          </a:xfrm>
          <a:prstGeom prst="star5">
            <a:avLst>
              <a:gd name="adj" fmla="val 0"/>
              <a:gd name="hf" fmla="val 105146"/>
              <a:gd name="vf" fmla="val 110557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823B"/>
                </a:solidFill>
              </a:ln>
              <a:solidFill>
                <a:srgbClr val="00823B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EE32F7-E6ED-469F-98C6-3801CB6098C7}"/>
              </a:ext>
            </a:extLst>
          </p:cNvPr>
          <p:cNvSpPr txBox="1"/>
          <p:nvPr/>
        </p:nvSpPr>
        <p:spPr>
          <a:xfrm>
            <a:off x="953730" y="5229200"/>
            <a:ext cx="3528392" cy="623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38"/>
              </a:lnSpc>
            </a:pPr>
            <a:r>
              <a:rPr lang="pt-BR" sz="1400" b="1" dirty="0">
                <a:latin typeface="Bahnschrift SemiLight SemiConde" panose="020B0502040204020203" pitchFamily="34" charset="0"/>
                <a:cs typeface="HLFTER+Arial Bold"/>
              </a:rPr>
              <a:t>30 years </a:t>
            </a:r>
            <a:r>
              <a:rPr lang="en-US" sz="1400" dirty="0">
                <a:latin typeface="Bahnschrift SemiLight SemiConde" panose="020B0502040204020203" pitchFamily="34" charset="0"/>
                <a:cs typeface="HLFTER+Arial Bold"/>
              </a:rPr>
              <a:t>average age for the operational team</a:t>
            </a:r>
            <a:endParaRPr lang="pt-BR" sz="1400" dirty="0">
              <a:latin typeface="Bahnschrift SemiLight SemiConde" panose="020B0502040204020203" pitchFamily="34" charset="0"/>
              <a:cs typeface="HLFTER+Arial Bold"/>
            </a:endParaRPr>
          </a:p>
          <a:p>
            <a:pPr marL="0" marR="0">
              <a:lnSpc>
                <a:spcPts val="2238"/>
              </a:lnSpc>
              <a:spcBef>
                <a:spcPts val="0"/>
              </a:spcBef>
              <a:spcAft>
                <a:spcPts val="0"/>
              </a:spcAft>
            </a:pPr>
            <a:endParaRPr lang="pt-BR" sz="1400" dirty="0">
              <a:latin typeface="Bahnschrift SemiLight SemiConde" panose="020B0502040204020203" pitchFamily="34" charset="0"/>
              <a:cs typeface="HLFTER+Arial Bold"/>
            </a:endParaRPr>
          </a:p>
        </p:txBody>
      </p:sp>
      <p:sp>
        <p:nvSpPr>
          <p:cNvPr id="12" name="object 18">
            <a:extLst>
              <a:ext uri="{FF2B5EF4-FFF2-40B4-BE49-F238E27FC236}">
                <a16:creationId xmlns:a16="http://schemas.microsoft.com/office/drawing/2014/main" id="{0522E981-DD65-1203-70E7-5418D1813662}"/>
              </a:ext>
            </a:extLst>
          </p:cNvPr>
          <p:cNvSpPr txBox="1"/>
          <p:nvPr/>
        </p:nvSpPr>
        <p:spPr>
          <a:xfrm>
            <a:off x="688618" y="1026715"/>
            <a:ext cx="7916662" cy="5359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1440" marR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spc="-28" dirty="0">
                <a:latin typeface="Bahnschrift Light SemiCondensed" panose="020B0502040204020203" pitchFamily="34" charset="0"/>
                <a:cs typeface="TNICGU+Arial Bold"/>
              </a:rPr>
              <a:t>We are a young and ambitious team that, 10 years ago, we stubbornly believed in our lucky star and used all our ambition and skill to build the right company for our vision</a:t>
            </a:r>
            <a:r>
              <a:rPr lang="ro-RO" sz="1600" spc="-28" dirty="0">
                <a:latin typeface="Bahnschrift Light SemiCondensed" panose="020B0502040204020203" pitchFamily="34" charset="0"/>
                <a:cs typeface="TNICGU+Arial Bold"/>
              </a:rPr>
              <a:t>. </a:t>
            </a:r>
            <a:endParaRPr sz="1600" dirty="0">
              <a:latin typeface="Bahnschrift Light SemiCondensed" panose="020B0502040204020203" pitchFamily="34" charset="0"/>
              <a:cs typeface="HLFTER+Arial Bold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16D6D8-07DD-6FFF-007C-A723EEAD6416}"/>
              </a:ext>
            </a:extLst>
          </p:cNvPr>
          <p:cNvSpPr txBox="1"/>
          <p:nvPr/>
        </p:nvSpPr>
        <p:spPr>
          <a:xfrm>
            <a:off x="957068" y="5618232"/>
            <a:ext cx="3232798" cy="623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38"/>
              </a:lnSpc>
            </a:pPr>
            <a:r>
              <a:rPr lang="pt-BR" sz="1400" b="1" dirty="0">
                <a:latin typeface="Bahnschrift SemiLight SemiConde" panose="020B0502040204020203" pitchFamily="34" charset="0"/>
                <a:cs typeface="HLFTER+Arial Bold"/>
              </a:rPr>
              <a:t>38 years </a:t>
            </a:r>
            <a:r>
              <a:rPr lang="pt-BR" sz="1400" dirty="0">
                <a:latin typeface="Bahnschrift SemiLight SemiConde" panose="020B0502040204020203" pitchFamily="34" charset="0"/>
                <a:cs typeface="HLFTER+Arial Bold"/>
              </a:rPr>
              <a:t>average age for the drivers</a:t>
            </a:r>
          </a:p>
          <a:p>
            <a:pPr marL="0" marR="0">
              <a:lnSpc>
                <a:spcPts val="2238"/>
              </a:lnSpc>
              <a:spcBef>
                <a:spcPts val="0"/>
              </a:spcBef>
              <a:spcAft>
                <a:spcPts val="0"/>
              </a:spcAft>
            </a:pPr>
            <a:endParaRPr lang="pt-BR" sz="1400" dirty="0">
              <a:latin typeface="Bahnschrift SemiLight SemiConde" panose="020B0502040204020203" pitchFamily="34" charset="0"/>
              <a:cs typeface="HLFTER+Arial Bold"/>
            </a:endParaRPr>
          </a:p>
        </p:txBody>
      </p:sp>
      <p:pic>
        <p:nvPicPr>
          <p:cNvPr id="14" name="Graphic 13" descr="Checkbox Checked with solid fill">
            <a:extLst>
              <a:ext uri="{FF2B5EF4-FFF2-40B4-BE49-F238E27FC236}">
                <a16:creationId xmlns:a16="http://schemas.microsoft.com/office/drawing/2014/main" id="{6ED7A689-AA7A-21A7-84C0-D6E53B5863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4528" y="5699934"/>
            <a:ext cx="249202" cy="249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26DDD6-AF65-DBBB-1CFA-DE0B38364E4D}"/>
              </a:ext>
            </a:extLst>
          </p:cNvPr>
          <p:cNvSpPr txBox="1"/>
          <p:nvPr/>
        </p:nvSpPr>
        <p:spPr>
          <a:xfrm>
            <a:off x="2802095" y="4441107"/>
            <a:ext cx="1096439" cy="20005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o-RO" sz="700" b="1" dirty="0"/>
              <a:t>ADMINISTRATI</a:t>
            </a:r>
            <a:r>
              <a:rPr lang="en-US" sz="700" b="1" dirty="0"/>
              <a:t>V  DEP.</a:t>
            </a:r>
            <a:endParaRPr lang="ro-RO" sz="700" b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DA733D6-C58A-F83A-33B5-412D6CD59760}"/>
              </a:ext>
            </a:extLst>
          </p:cNvPr>
          <p:cNvCxnSpPr>
            <a:cxnSpLocks/>
          </p:cNvCxnSpPr>
          <p:nvPr/>
        </p:nvCxnSpPr>
        <p:spPr>
          <a:xfrm flipH="1">
            <a:off x="5729747" y="3669607"/>
            <a:ext cx="397" cy="39049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E1D4158-7AC6-13F5-0ACC-4B8C1403AED1}"/>
              </a:ext>
            </a:extLst>
          </p:cNvPr>
          <p:cNvCxnSpPr>
            <a:cxnSpLocks/>
          </p:cNvCxnSpPr>
          <p:nvPr/>
        </p:nvCxnSpPr>
        <p:spPr>
          <a:xfrm flipH="1">
            <a:off x="4878872" y="3670650"/>
            <a:ext cx="852859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94FC186-8511-679F-7F48-B8A569F88D7D}"/>
              </a:ext>
            </a:extLst>
          </p:cNvPr>
          <p:cNvSpPr txBox="1"/>
          <p:nvPr/>
        </p:nvSpPr>
        <p:spPr>
          <a:xfrm>
            <a:off x="8018298" y="4360526"/>
            <a:ext cx="1070204" cy="2000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DRIVERS</a:t>
            </a:r>
            <a:endParaRPr lang="ro-RO" sz="700" b="1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A36729-A8F9-26B5-AE11-1B68520339D7}"/>
              </a:ext>
            </a:extLst>
          </p:cNvPr>
          <p:cNvCxnSpPr>
            <a:cxnSpLocks/>
          </p:cNvCxnSpPr>
          <p:nvPr/>
        </p:nvCxnSpPr>
        <p:spPr>
          <a:xfrm>
            <a:off x="3223908" y="4221538"/>
            <a:ext cx="0" cy="21866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3D2FC4E-913F-2DD2-238C-81FB0AF354D5}"/>
              </a:ext>
            </a:extLst>
          </p:cNvPr>
          <p:cNvCxnSpPr>
            <a:cxnSpLocks/>
          </p:cNvCxnSpPr>
          <p:nvPr/>
        </p:nvCxnSpPr>
        <p:spPr>
          <a:xfrm flipH="1" flipV="1">
            <a:off x="1029268" y="3950299"/>
            <a:ext cx="2630316" cy="189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B696660-BCE4-D5B2-F9DD-38A61A44CF4D}"/>
              </a:ext>
            </a:extLst>
          </p:cNvPr>
          <p:cNvSpPr txBox="1"/>
          <p:nvPr/>
        </p:nvSpPr>
        <p:spPr>
          <a:xfrm>
            <a:off x="1174609" y="3795154"/>
            <a:ext cx="740206" cy="4154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FINANCIAL ACCOUNTING DEP.</a:t>
            </a:r>
            <a:endParaRPr lang="ro-RO" sz="7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ED6FB7-00E7-7AEE-BD39-7D388FA9A956}"/>
              </a:ext>
            </a:extLst>
          </p:cNvPr>
          <p:cNvSpPr txBox="1"/>
          <p:nvPr/>
        </p:nvSpPr>
        <p:spPr>
          <a:xfrm>
            <a:off x="192432" y="3797995"/>
            <a:ext cx="833690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ACCOUNTANCY TR. DEP.</a:t>
            </a:r>
            <a:endParaRPr lang="ro-RO" sz="700" b="1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6591D1C-0AED-1581-0E3C-21820B893C92}"/>
              </a:ext>
            </a:extLst>
          </p:cNvPr>
          <p:cNvCxnSpPr>
            <a:cxnSpLocks/>
          </p:cNvCxnSpPr>
          <p:nvPr/>
        </p:nvCxnSpPr>
        <p:spPr>
          <a:xfrm flipH="1" flipV="1">
            <a:off x="632520" y="3663095"/>
            <a:ext cx="3355745" cy="973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C3CBACF-EE8C-509C-07AD-228EF3B8475A}"/>
              </a:ext>
            </a:extLst>
          </p:cNvPr>
          <p:cNvCxnSpPr>
            <a:cxnSpLocks/>
          </p:cNvCxnSpPr>
          <p:nvPr/>
        </p:nvCxnSpPr>
        <p:spPr>
          <a:xfrm>
            <a:off x="632520" y="3667261"/>
            <a:ext cx="0" cy="12644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7B5D94A-031F-590B-00A4-3744061A40F0}"/>
              </a:ext>
            </a:extLst>
          </p:cNvPr>
          <p:cNvCxnSpPr>
            <a:cxnSpLocks/>
          </p:cNvCxnSpPr>
          <p:nvPr/>
        </p:nvCxnSpPr>
        <p:spPr>
          <a:xfrm flipH="1">
            <a:off x="3986867" y="3671592"/>
            <a:ext cx="1398" cy="36841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A815231C-5CDA-8353-EBE1-01E946BEE558}"/>
              </a:ext>
            </a:extLst>
          </p:cNvPr>
          <p:cNvSpPr txBox="1"/>
          <p:nvPr/>
        </p:nvSpPr>
        <p:spPr>
          <a:xfrm>
            <a:off x="3260278" y="3210816"/>
            <a:ext cx="798612" cy="30777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COMMERCIAL MANAGER</a:t>
            </a:r>
            <a:endParaRPr lang="ro-RO" sz="700" b="1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E1EF758-FB52-6B91-76E6-CC7F7E6A4A2F}"/>
              </a:ext>
            </a:extLst>
          </p:cNvPr>
          <p:cNvSpPr txBox="1"/>
          <p:nvPr/>
        </p:nvSpPr>
        <p:spPr>
          <a:xfrm>
            <a:off x="1986077" y="3207563"/>
            <a:ext cx="1062288" cy="30777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FINANCIAL</a:t>
            </a:r>
          </a:p>
          <a:p>
            <a:pPr algn="ctr"/>
            <a:r>
              <a:rPr lang="en-US" sz="700" b="1" dirty="0"/>
              <a:t> MANAGER</a:t>
            </a:r>
            <a:endParaRPr lang="ro-RO" sz="700" b="1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854A998-A25E-0A06-540C-C77D6B02BF82}"/>
              </a:ext>
            </a:extLst>
          </p:cNvPr>
          <p:cNvCxnSpPr>
            <a:cxnSpLocks/>
          </p:cNvCxnSpPr>
          <p:nvPr/>
        </p:nvCxnSpPr>
        <p:spPr>
          <a:xfrm>
            <a:off x="2504728" y="3509296"/>
            <a:ext cx="0" cy="16229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902E788-297B-C717-B9C4-72BE70EFB75B}"/>
              </a:ext>
            </a:extLst>
          </p:cNvPr>
          <p:cNvCxnSpPr>
            <a:cxnSpLocks/>
          </p:cNvCxnSpPr>
          <p:nvPr/>
        </p:nvCxnSpPr>
        <p:spPr>
          <a:xfrm>
            <a:off x="1390709" y="3098944"/>
            <a:ext cx="0" cy="56415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6E48F2B-993A-C8A6-E620-A71EF62A3827}"/>
              </a:ext>
            </a:extLst>
          </p:cNvPr>
          <p:cNvCxnSpPr>
            <a:cxnSpLocks/>
          </p:cNvCxnSpPr>
          <p:nvPr/>
        </p:nvCxnSpPr>
        <p:spPr>
          <a:xfrm flipH="1">
            <a:off x="1390710" y="3098944"/>
            <a:ext cx="6326463" cy="104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2677023-EAA3-250A-D6B1-DF02AE8D202B}"/>
              </a:ext>
            </a:extLst>
          </p:cNvPr>
          <p:cNvCxnSpPr>
            <a:cxnSpLocks/>
          </p:cNvCxnSpPr>
          <p:nvPr/>
        </p:nvCxnSpPr>
        <p:spPr>
          <a:xfrm>
            <a:off x="2503807" y="2415455"/>
            <a:ext cx="0" cy="26954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D531937-A524-7739-AE7A-A6B0F60D15F8}"/>
              </a:ext>
            </a:extLst>
          </p:cNvPr>
          <p:cNvCxnSpPr>
            <a:cxnSpLocks/>
          </p:cNvCxnSpPr>
          <p:nvPr/>
        </p:nvCxnSpPr>
        <p:spPr>
          <a:xfrm flipH="1" flipV="1">
            <a:off x="2503807" y="2416323"/>
            <a:ext cx="4113334" cy="165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52322141-DA14-CD7B-0310-F9FAAE146C8B}"/>
              </a:ext>
            </a:extLst>
          </p:cNvPr>
          <p:cNvSpPr txBox="1"/>
          <p:nvPr/>
        </p:nvSpPr>
        <p:spPr>
          <a:xfrm>
            <a:off x="3993399" y="2276872"/>
            <a:ext cx="1139819" cy="200055"/>
          </a:xfrm>
          <a:prstGeom prst="rect">
            <a:avLst/>
          </a:prstGeom>
          <a:solidFill>
            <a:srgbClr val="00823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solidFill>
                  <a:schemeClr val="bg1"/>
                </a:solidFill>
              </a:rPr>
              <a:t>CEO</a:t>
            </a:r>
            <a:endParaRPr lang="ro-RO" sz="700" b="1" dirty="0">
              <a:solidFill>
                <a:schemeClr val="bg1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47F74E0-7B44-7981-62E0-2DBAAA993639}"/>
              </a:ext>
            </a:extLst>
          </p:cNvPr>
          <p:cNvSpPr txBox="1"/>
          <p:nvPr/>
        </p:nvSpPr>
        <p:spPr>
          <a:xfrm>
            <a:off x="6170922" y="2519748"/>
            <a:ext cx="1080118" cy="415498"/>
          </a:xfrm>
          <a:prstGeom prst="rect">
            <a:avLst/>
          </a:prstGeom>
          <a:solidFill>
            <a:srgbClr val="92D05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INTERNAL AUDIT </a:t>
            </a:r>
          </a:p>
          <a:p>
            <a:pPr algn="ctr"/>
            <a:r>
              <a:rPr lang="en-US" sz="700" dirty="0"/>
              <a:t>MTA CONSULTIING</a:t>
            </a:r>
          </a:p>
          <a:p>
            <a:pPr algn="ctr"/>
            <a:r>
              <a:rPr lang="en-US" sz="700" dirty="0"/>
              <a:t>OUTSOURCING</a:t>
            </a:r>
            <a:endParaRPr lang="ro-RO" sz="7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89C7B64-42C7-FCB4-2018-F72F5923C38E}"/>
              </a:ext>
            </a:extLst>
          </p:cNvPr>
          <p:cNvSpPr txBox="1"/>
          <p:nvPr/>
        </p:nvSpPr>
        <p:spPr>
          <a:xfrm>
            <a:off x="6148087" y="3780949"/>
            <a:ext cx="83870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HEAD COORDINATOR SPAREPARTS ACQUISITION</a:t>
            </a:r>
            <a:endParaRPr lang="ro-RO" sz="700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9AB72E4-13E8-7EA6-14E1-F062FA8678C5}"/>
              </a:ext>
            </a:extLst>
          </p:cNvPr>
          <p:cNvSpPr txBox="1"/>
          <p:nvPr/>
        </p:nvSpPr>
        <p:spPr>
          <a:xfrm>
            <a:off x="4648248" y="3206315"/>
            <a:ext cx="1308153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 </a:t>
            </a:r>
            <a:r>
              <a:rPr lang="ro-RO" sz="700" b="1" dirty="0"/>
              <a:t> TRANSPORT</a:t>
            </a:r>
            <a:r>
              <a:rPr lang="en-US" sz="700" b="1" dirty="0"/>
              <a:t>S DEP.</a:t>
            </a:r>
          </a:p>
          <a:p>
            <a:pPr algn="ctr"/>
            <a:r>
              <a:rPr lang="en-US" sz="700" b="1" dirty="0"/>
              <a:t>MANAGER</a:t>
            </a:r>
            <a:endParaRPr lang="ro-RO" sz="700" b="1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0119085-17D8-A968-D003-B29EFC13699A}"/>
              </a:ext>
            </a:extLst>
          </p:cNvPr>
          <p:cNvSpPr txBox="1"/>
          <p:nvPr/>
        </p:nvSpPr>
        <p:spPr>
          <a:xfrm>
            <a:off x="4523484" y="3790579"/>
            <a:ext cx="785822" cy="4154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HEAD COORDINATOR</a:t>
            </a:r>
          </a:p>
          <a:p>
            <a:pPr algn="ctr"/>
            <a:r>
              <a:rPr lang="en-US" sz="700" b="1" dirty="0"/>
              <a:t>TRUCKS TR.DEP.</a:t>
            </a:r>
            <a:endParaRPr lang="ro-RO" sz="700" b="1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84DCF82-A989-1026-DA4D-E8CA05858AA2}"/>
              </a:ext>
            </a:extLst>
          </p:cNvPr>
          <p:cNvSpPr txBox="1"/>
          <p:nvPr/>
        </p:nvSpPr>
        <p:spPr>
          <a:xfrm>
            <a:off x="5352773" y="3788336"/>
            <a:ext cx="749968" cy="4154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HEAD COORDINATOR VANS TR.DEP.</a:t>
            </a:r>
            <a:endParaRPr lang="ro-RO" sz="700" b="1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3666F19-E473-3A06-B867-4EE96EBCA4E6}"/>
              </a:ext>
            </a:extLst>
          </p:cNvPr>
          <p:cNvSpPr txBox="1"/>
          <p:nvPr/>
        </p:nvSpPr>
        <p:spPr>
          <a:xfrm>
            <a:off x="6196783" y="4378363"/>
            <a:ext cx="72935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WAREHOUSE DEP.</a:t>
            </a:r>
            <a:endParaRPr lang="ro-RO" sz="700" b="1" dirty="0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188494F-25C5-2F79-30BB-768BFE245AEB}"/>
              </a:ext>
            </a:extLst>
          </p:cNvPr>
          <p:cNvCxnSpPr>
            <a:cxnSpLocks/>
            <a:endCxn id="64" idx="0"/>
          </p:cNvCxnSpPr>
          <p:nvPr/>
        </p:nvCxnSpPr>
        <p:spPr>
          <a:xfrm>
            <a:off x="7393995" y="4052995"/>
            <a:ext cx="34389" cy="3271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7A940C4-8B9A-E329-0701-B64EF63818EC}"/>
              </a:ext>
            </a:extLst>
          </p:cNvPr>
          <p:cNvSpPr txBox="1"/>
          <p:nvPr/>
        </p:nvSpPr>
        <p:spPr>
          <a:xfrm>
            <a:off x="3664474" y="3848444"/>
            <a:ext cx="653833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IT </a:t>
            </a:r>
          </a:p>
          <a:p>
            <a:pPr algn="ctr"/>
            <a:r>
              <a:rPr lang="en-US" sz="700" b="1" dirty="0"/>
              <a:t>DEP.</a:t>
            </a:r>
            <a:endParaRPr lang="ro-RO" sz="7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4FEAD7-9081-77F9-082F-587B84D8D81F}"/>
              </a:ext>
            </a:extLst>
          </p:cNvPr>
          <p:cNvSpPr txBox="1"/>
          <p:nvPr/>
        </p:nvSpPr>
        <p:spPr>
          <a:xfrm>
            <a:off x="2896992" y="3795154"/>
            <a:ext cx="692074" cy="4154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HUMAN RESOURCES</a:t>
            </a:r>
          </a:p>
          <a:p>
            <a:pPr algn="ctr"/>
            <a:r>
              <a:rPr lang="en-US" sz="700" b="1" dirty="0"/>
              <a:t>DEP.</a:t>
            </a:r>
            <a:endParaRPr lang="ro-RO" sz="7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21A442-7EDB-0C54-2292-0CD7D67A0029}"/>
              </a:ext>
            </a:extLst>
          </p:cNvPr>
          <p:cNvSpPr txBox="1"/>
          <p:nvPr/>
        </p:nvSpPr>
        <p:spPr>
          <a:xfrm>
            <a:off x="2027082" y="3793705"/>
            <a:ext cx="740206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INVOICING </a:t>
            </a:r>
          </a:p>
          <a:p>
            <a:pPr algn="ctr"/>
            <a:r>
              <a:rPr lang="en-US" sz="700" b="1" dirty="0"/>
              <a:t>DEP.</a:t>
            </a:r>
            <a:endParaRPr lang="ro-RO" sz="700" b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8CB8914-A093-07F4-2D70-702A0253637D}"/>
              </a:ext>
            </a:extLst>
          </p:cNvPr>
          <p:cNvSpPr txBox="1"/>
          <p:nvPr/>
        </p:nvSpPr>
        <p:spPr>
          <a:xfrm>
            <a:off x="985212" y="3206315"/>
            <a:ext cx="798612" cy="30777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EXECUTIVE</a:t>
            </a:r>
          </a:p>
          <a:p>
            <a:pPr algn="ctr"/>
            <a:r>
              <a:rPr lang="en-US" sz="700" b="1" dirty="0"/>
              <a:t>MANAGER</a:t>
            </a:r>
            <a:endParaRPr lang="ro-RO" sz="700" b="1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9028626-1656-696C-E631-E8D75F54FAEB}"/>
              </a:ext>
            </a:extLst>
          </p:cNvPr>
          <p:cNvSpPr txBox="1"/>
          <p:nvPr/>
        </p:nvSpPr>
        <p:spPr>
          <a:xfrm>
            <a:off x="1986077" y="2525433"/>
            <a:ext cx="1062288" cy="307777"/>
          </a:xfrm>
          <a:prstGeom prst="rect">
            <a:avLst/>
          </a:prstGeom>
          <a:solidFill>
            <a:srgbClr val="92D05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FINANCIAL MANAGER</a:t>
            </a:r>
          </a:p>
          <a:p>
            <a:pPr algn="ctr"/>
            <a:r>
              <a:rPr lang="en-US" sz="700" dirty="0"/>
              <a:t>OUTSOURCING</a:t>
            </a:r>
            <a:endParaRPr lang="ro-RO" sz="700" dirty="0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D4CEB23-F17F-F694-8ADC-20E3F3ED4F5E}"/>
              </a:ext>
            </a:extLst>
          </p:cNvPr>
          <p:cNvCxnSpPr>
            <a:cxnSpLocks/>
          </p:cNvCxnSpPr>
          <p:nvPr/>
        </p:nvCxnSpPr>
        <p:spPr>
          <a:xfrm>
            <a:off x="6617141" y="2415455"/>
            <a:ext cx="0" cy="10429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CCC20E2F-B24A-9542-375C-36F237324AE1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7717173" y="3101401"/>
            <a:ext cx="0" cy="12558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6B6615F5-336C-8380-F5E2-578EA5D9FC24}"/>
              </a:ext>
            </a:extLst>
          </p:cNvPr>
          <p:cNvCxnSpPr>
            <a:cxnSpLocks/>
          </p:cNvCxnSpPr>
          <p:nvPr/>
        </p:nvCxnSpPr>
        <p:spPr>
          <a:xfrm>
            <a:off x="7716264" y="3534764"/>
            <a:ext cx="909" cy="13682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7015B004-858D-BC73-8C21-71A20862D159}"/>
              </a:ext>
            </a:extLst>
          </p:cNvPr>
          <p:cNvCxnSpPr>
            <a:cxnSpLocks/>
          </p:cNvCxnSpPr>
          <p:nvPr/>
        </p:nvCxnSpPr>
        <p:spPr>
          <a:xfrm>
            <a:off x="3661349" y="3518593"/>
            <a:ext cx="0" cy="14866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95C618FD-2D09-D845-D559-52D93277A5BE}"/>
              </a:ext>
            </a:extLst>
          </p:cNvPr>
          <p:cNvSpPr txBox="1"/>
          <p:nvPr/>
        </p:nvSpPr>
        <p:spPr>
          <a:xfrm>
            <a:off x="8758094" y="3814203"/>
            <a:ext cx="877975" cy="4154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HEAD COORDINATOR VANS </a:t>
            </a:r>
            <a:endParaRPr lang="ro-RO" sz="700" b="1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A1028A4-E5D8-DF9F-AFE5-055BAFD8CAC0}"/>
              </a:ext>
            </a:extLst>
          </p:cNvPr>
          <p:cNvSpPr txBox="1"/>
          <p:nvPr/>
        </p:nvSpPr>
        <p:spPr>
          <a:xfrm>
            <a:off x="7055627" y="4380120"/>
            <a:ext cx="745513" cy="2000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MECHANICS</a:t>
            </a:r>
            <a:endParaRPr lang="ro-RO" sz="700" b="1" dirty="0"/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EE053287-E3D3-A6A8-9C42-6F87AE11EAAD}"/>
              </a:ext>
            </a:extLst>
          </p:cNvPr>
          <p:cNvCxnSpPr>
            <a:cxnSpLocks/>
            <a:stCxn id="63" idx="2"/>
          </p:cNvCxnSpPr>
          <p:nvPr/>
        </p:nvCxnSpPr>
        <p:spPr>
          <a:xfrm flipH="1" flipV="1">
            <a:off x="9153824" y="4279981"/>
            <a:ext cx="43258" cy="3342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5E005271-B948-AE91-5421-CBB584267E7D}"/>
              </a:ext>
            </a:extLst>
          </p:cNvPr>
          <p:cNvSpPr txBox="1"/>
          <p:nvPr/>
        </p:nvSpPr>
        <p:spPr>
          <a:xfrm>
            <a:off x="7878919" y="3793780"/>
            <a:ext cx="835918" cy="4924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50" b="1" dirty="0"/>
              <a:t>HEAD COORDINATOR</a:t>
            </a:r>
          </a:p>
          <a:p>
            <a:pPr algn="ctr"/>
            <a:r>
              <a:rPr lang="en-US" sz="650" b="1" dirty="0"/>
              <a:t>TRUCKS</a:t>
            </a:r>
            <a:r>
              <a:rPr lang="ro-RO" sz="650" b="1" dirty="0"/>
              <a:t>+ SEMI</a:t>
            </a:r>
            <a:r>
              <a:rPr lang="en-US" sz="650" b="1" dirty="0"/>
              <a:t>TRAILERS</a:t>
            </a:r>
            <a:endParaRPr lang="ro-RO" sz="650" b="1" dirty="0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7AE0A75-916A-AAF5-BF8D-364309DC3DB8}"/>
              </a:ext>
            </a:extLst>
          </p:cNvPr>
          <p:cNvSpPr txBox="1"/>
          <p:nvPr/>
        </p:nvSpPr>
        <p:spPr>
          <a:xfrm>
            <a:off x="4235455" y="4923584"/>
            <a:ext cx="1008109" cy="2000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DRIVERS</a:t>
            </a:r>
            <a:endParaRPr lang="ro-RO" sz="700" b="1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C2B8AAF-5F7D-DD9C-1FB1-9133EFD3BB58}"/>
              </a:ext>
            </a:extLst>
          </p:cNvPr>
          <p:cNvSpPr txBox="1"/>
          <p:nvPr/>
        </p:nvSpPr>
        <p:spPr>
          <a:xfrm>
            <a:off x="4878871" y="4348505"/>
            <a:ext cx="930231" cy="2000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OPERATIONAL DEP.</a:t>
            </a:r>
            <a:endParaRPr lang="ro-RO" sz="700" b="1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DC298D5-C7C5-023D-AC19-158D685A5055}"/>
              </a:ext>
            </a:extLst>
          </p:cNvPr>
          <p:cNvSpPr txBox="1"/>
          <p:nvPr/>
        </p:nvSpPr>
        <p:spPr>
          <a:xfrm>
            <a:off x="4855429" y="4590646"/>
            <a:ext cx="972312" cy="2000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MONITORING DEP.</a:t>
            </a:r>
            <a:endParaRPr lang="ro-RO" sz="700" b="1" dirty="0"/>
          </a:p>
        </p:txBody>
      </p: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E2B24D70-30BA-7FBB-8F8A-B5A67F6416D1}"/>
              </a:ext>
            </a:extLst>
          </p:cNvPr>
          <p:cNvCxnSpPr>
            <a:cxnSpLocks/>
          </p:cNvCxnSpPr>
          <p:nvPr/>
        </p:nvCxnSpPr>
        <p:spPr>
          <a:xfrm>
            <a:off x="4568601" y="2584649"/>
            <a:ext cx="0" cy="51429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D8E9F8B-E042-E236-5120-B9E674056979}"/>
              </a:ext>
            </a:extLst>
          </p:cNvPr>
          <p:cNvSpPr txBox="1"/>
          <p:nvPr/>
        </p:nvSpPr>
        <p:spPr>
          <a:xfrm>
            <a:off x="7357133" y="3226987"/>
            <a:ext cx="720080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TECHNICAL MANAGER</a:t>
            </a:r>
            <a:endParaRPr lang="ro-RO" sz="700" b="1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D0B5ACA-1079-A59E-78B6-F9DE9265204D}"/>
              </a:ext>
            </a:extLst>
          </p:cNvPr>
          <p:cNvCxnSpPr>
            <a:cxnSpLocks/>
          </p:cNvCxnSpPr>
          <p:nvPr/>
        </p:nvCxnSpPr>
        <p:spPr>
          <a:xfrm>
            <a:off x="5302326" y="3514036"/>
            <a:ext cx="0" cy="15661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BEED3F4-0F19-8864-FB0C-4CF3F0AF4F15}"/>
              </a:ext>
            </a:extLst>
          </p:cNvPr>
          <p:cNvCxnSpPr>
            <a:cxnSpLocks/>
          </p:cNvCxnSpPr>
          <p:nvPr/>
        </p:nvCxnSpPr>
        <p:spPr>
          <a:xfrm>
            <a:off x="2503807" y="3098944"/>
            <a:ext cx="0" cy="1047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D7FA082-A6E4-874B-17E8-E877383A2A48}"/>
              </a:ext>
            </a:extLst>
          </p:cNvPr>
          <p:cNvCxnSpPr>
            <a:cxnSpLocks/>
          </p:cNvCxnSpPr>
          <p:nvPr/>
        </p:nvCxnSpPr>
        <p:spPr>
          <a:xfrm>
            <a:off x="3659584" y="3099813"/>
            <a:ext cx="0" cy="1111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108E6F73-DFD9-481A-6E37-C3D742A3D97E}"/>
              </a:ext>
            </a:extLst>
          </p:cNvPr>
          <p:cNvCxnSpPr>
            <a:cxnSpLocks/>
            <a:endCxn id="58" idx="0"/>
          </p:cNvCxnSpPr>
          <p:nvPr/>
        </p:nvCxnSpPr>
        <p:spPr>
          <a:xfrm>
            <a:off x="4880992" y="3669607"/>
            <a:ext cx="35403" cy="1209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37B58AE8-099C-6725-EB73-40B1F199DFF1}"/>
              </a:ext>
            </a:extLst>
          </p:cNvPr>
          <p:cNvCxnSpPr>
            <a:cxnSpLocks/>
          </p:cNvCxnSpPr>
          <p:nvPr/>
        </p:nvCxnSpPr>
        <p:spPr>
          <a:xfrm flipH="1">
            <a:off x="4878871" y="4284092"/>
            <a:ext cx="85674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881FD73D-F785-05F7-6D1B-3B18E972C8C4}"/>
              </a:ext>
            </a:extLst>
          </p:cNvPr>
          <p:cNvCxnSpPr>
            <a:cxnSpLocks/>
          </p:cNvCxnSpPr>
          <p:nvPr/>
        </p:nvCxnSpPr>
        <p:spPr>
          <a:xfrm>
            <a:off x="4883146" y="4210617"/>
            <a:ext cx="0" cy="6615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339D7435-3821-486B-728F-2AA8E12EFA6A}"/>
              </a:ext>
            </a:extLst>
          </p:cNvPr>
          <p:cNvCxnSpPr>
            <a:cxnSpLocks/>
          </p:cNvCxnSpPr>
          <p:nvPr/>
        </p:nvCxnSpPr>
        <p:spPr>
          <a:xfrm>
            <a:off x="5735620" y="4203834"/>
            <a:ext cx="0" cy="8025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90269FFA-21CA-6A73-FC20-0437850678B8}"/>
              </a:ext>
            </a:extLst>
          </p:cNvPr>
          <p:cNvCxnSpPr>
            <a:cxnSpLocks/>
          </p:cNvCxnSpPr>
          <p:nvPr/>
        </p:nvCxnSpPr>
        <p:spPr>
          <a:xfrm>
            <a:off x="5302324" y="4282517"/>
            <a:ext cx="0" cy="607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F8881864-DAB2-A951-51AF-C799206D2E79}"/>
              </a:ext>
            </a:extLst>
          </p:cNvPr>
          <p:cNvCxnSpPr>
            <a:cxnSpLocks/>
          </p:cNvCxnSpPr>
          <p:nvPr/>
        </p:nvCxnSpPr>
        <p:spPr>
          <a:xfrm>
            <a:off x="5301338" y="4554023"/>
            <a:ext cx="0" cy="4861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04FD1839-ED78-0DCE-83C9-E226F4B9A030}"/>
              </a:ext>
            </a:extLst>
          </p:cNvPr>
          <p:cNvCxnSpPr>
            <a:cxnSpLocks/>
          </p:cNvCxnSpPr>
          <p:nvPr/>
        </p:nvCxnSpPr>
        <p:spPr>
          <a:xfrm>
            <a:off x="4707374" y="4873518"/>
            <a:ext cx="0" cy="4021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0" name="TextBox 139">
            <a:extLst>
              <a:ext uri="{FF2B5EF4-FFF2-40B4-BE49-F238E27FC236}">
                <a16:creationId xmlns:a16="http://schemas.microsoft.com/office/drawing/2014/main" id="{51E68A2D-102B-594D-D748-CADAEAEA57AD}"/>
              </a:ext>
            </a:extLst>
          </p:cNvPr>
          <p:cNvSpPr txBox="1"/>
          <p:nvPr/>
        </p:nvSpPr>
        <p:spPr>
          <a:xfrm>
            <a:off x="7039236" y="3788336"/>
            <a:ext cx="81224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HEAD COORDINATOR</a:t>
            </a:r>
          </a:p>
          <a:p>
            <a:pPr algn="ctr"/>
            <a:r>
              <a:rPr lang="en-US" sz="700" b="1" dirty="0"/>
              <a:t>SERVICE MAINTENANCE </a:t>
            </a:r>
          </a:p>
        </p:txBody>
      </p: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F37D8202-EE4B-59C1-112F-A9606BAA8233}"/>
              </a:ext>
            </a:extLst>
          </p:cNvPr>
          <p:cNvCxnSpPr>
            <a:cxnSpLocks/>
          </p:cNvCxnSpPr>
          <p:nvPr/>
        </p:nvCxnSpPr>
        <p:spPr>
          <a:xfrm>
            <a:off x="5302324" y="3098944"/>
            <a:ext cx="0" cy="1047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F2D2FEB9-4457-9FA8-B9D3-29F789B756D5}"/>
              </a:ext>
            </a:extLst>
          </p:cNvPr>
          <p:cNvCxnSpPr>
            <a:cxnSpLocks/>
          </p:cNvCxnSpPr>
          <p:nvPr/>
        </p:nvCxnSpPr>
        <p:spPr>
          <a:xfrm flipH="1">
            <a:off x="6561458" y="3664698"/>
            <a:ext cx="2592365" cy="1167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8" name="TextBox 167">
            <a:extLst>
              <a:ext uri="{FF2B5EF4-FFF2-40B4-BE49-F238E27FC236}">
                <a16:creationId xmlns:a16="http://schemas.microsoft.com/office/drawing/2014/main" id="{CE7AD501-1C3B-BCE9-4233-6BFE8EB5BA7A}"/>
              </a:ext>
            </a:extLst>
          </p:cNvPr>
          <p:cNvSpPr txBox="1"/>
          <p:nvPr/>
        </p:nvSpPr>
        <p:spPr>
          <a:xfrm>
            <a:off x="5341585" y="4913730"/>
            <a:ext cx="889888" cy="2000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ORDERS REG. DEP.</a:t>
            </a:r>
            <a:endParaRPr lang="ro-RO" sz="700" b="1" dirty="0"/>
          </a:p>
        </p:txBody>
      </p: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F3821DBD-0449-24C1-06FB-B4CA2E617FF4}"/>
              </a:ext>
            </a:extLst>
          </p:cNvPr>
          <p:cNvCxnSpPr>
            <a:cxnSpLocks/>
          </p:cNvCxnSpPr>
          <p:nvPr/>
        </p:nvCxnSpPr>
        <p:spPr>
          <a:xfrm>
            <a:off x="6565786" y="3682084"/>
            <a:ext cx="0" cy="10280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1B149C5C-F20B-C857-2756-C65442EE6C39}"/>
              </a:ext>
            </a:extLst>
          </p:cNvPr>
          <p:cNvCxnSpPr>
            <a:cxnSpLocks/>
            <a:endCxn id="140" idx="0"/>
          </p:cNvCxnSpPr>
          <p:nvPr/>
        </p:nvCxnSpPr>
        <p:spPr>
          <a:xfrm>
            <a:off x="7401158" y="3682084"/>
            <a:ext cx="44199" cy="10625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0A7F4D8B-1BD6-09EC-CE0D-FC02D0C713B9}"/>
              </a:ext>
            </a:extLst>
          </p:cNvPr>
          <p:cNvCxnSpPr>
            <a:cxnSpLocks/>
          </p:cNvCxnSpPr>
          <p:nvPr/>
        </p:nvCxnSpPr>
        <p:spPr>
          <a:xfrm>
            <a:off x="8188312" y="3671592"/>
            <a:ext cx="0" cy="11330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B8030EE6-C707-E6E2-B282-C43AD9192128}"/>
              </a:ext>
            </a:extLst>
          </p:cNvPr>
          <p:cNvCxnSpPr>
            <a:cxnSpLocks/>
            <a:endCxn id="63" idx="0"/>
          </p:cNvCxnSpPr>
          <p:nvPr/>
        </p:nvCxnSpPr>
        <p:spPr>
          <a:xfrm>
            <a:off x="9153823" y="3667095"/>
            <a:ext cx="43259" cy="14710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0025F3AD-68F5-2184-C905-F8ADD2381B1C}"/>
              </a:ext>
            </a:extLst>
          </p:cNvPr>
          <p:cNvCxnSpPr>
            <a:cxnSpLocks/>
          </p:cNvCxnSpPr>
          <p:nvPr/>
        </p:nvCxnSpPr>
        <p:spPr>
          <a:xfrm>
            <a:off x="6562599" y="4239409"/>
            <a:ext cx="0" cy="14071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793CBC99-75B7-F8CA-2B85-7BFDF16DDEDF}"/>
              </a:ext>
            </a:extLst>
          </p:cNvPr>
          <p:cNvCxnSpPr>
            <a:cxnSpLocks/>
          </p:cNvCxnSpPr>
          <p:nvPr/>
        </p:nvCxnSpPr>
        <p:spPr>
          <a:xfrm flipH="1">
            <a:off x="4703504" y="4869160"/>
            <a:ext cx="102425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8C2651E8-FA97-B082-AD7E-0653F050EF68}"/>
              </a:ext>
            </a:extLst>
          </p:cNvPr>
          <p:cNvCxnSpPr>
            <a:cxnSpLocks/>
          </p:cNvCxnSpPr>
          <p:nvPr/>
        </p:nvCxnSpPr>
        <p:spPr>
          <a:xfrm>
            <a:off x="5301338" y="4808599"/>
            <a:ext cx="0" cy="6056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BF66647E-7DEB-9F01-052E-00ED5ED8F4F7}"/>
              </a:ext>
            </a:extLst>
          </p:cNvPr>
          <p:cNvCxnSpPr>
            <a:cxnSpLocks/>
          </p:cNvCxnSpPr>
          <p:nvPr/>
        </p:nvCxnSpPr>
        <p:spPr>
          <a:xfrm>
            <a:off x="5727757" y="4873517"/>
            <a:ext cx="0" cy="4049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9D4B740B-315E-ED1A-98A5-EAC03EF314D0}"/>
              </a:ext>
            </a:extLst>
          </p:cNvPr>
          <p:cNvCxnSpPr>
            <a:cxnSpLocks/>
          </p:cNvCxnSpPr>
          <p:nvPr/>
        </p:nvCxnSpPr>
        <p:spPr>
          <a:xfrm flipH="1">
            <a:off x="8185251" y="4254827"/>
            <a:ext cx="81727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0B71736D-897F-A06C-52A8-0AF376DB0411}"/>
              </a:ext>
            </a:extLst>
          </p:cNvPr>
          <p:cNvCxnSpPr>
            <a:cxnSpLocks/>
          </p:cNvCxnSpPr>
          <p:nvPr/>
        </p:nvCxnSpPr>
        <p:spPr>
          <a:xfrm>
            <a:off x="8185251" y="4183209"/>
            <a:ext cx="0" cy="7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FF968D85-75BF-96C4-F246-0203031F70E2}"/>
              </a:ext>
            </a:extLst>
          </p:cNvPr>
          <p:cNvCxnSpPr>
            <a:cxnSpLocks/>
          </p:cNvCxnSpPr>
          <p:nvPr/>
        </p:nvCxnSpPr>
        <p:spPr>
          <a:xfrm>
            <a:off x="8553400" y="4252001"/>
            <a:ext cx="0" cy="9841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98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6199"/>
            <a:ext cx="9906000" cy="7010399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BFBB3B2-B1A0-1EB3-39A4-0F1A31684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01" y="357330"/>
            <a:ext cx="4375899" cy="276999"/>
          </a:xfrm>
          <a:solidFill>
            <a:srgbClr val="00823B"/>
          </a:solidFill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   </a:t>
            </a:r>
            <a:r>
              <a:rPr lang="ro-RO" b="1" dirty="0">
                <a:solidFill>
                  <a:srgbClr val="92D050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4</a:t>
            </a:r>
            <a:r>
              <a:rPr lang="en-US" b="1" dirty="0">
                <a:solidFill>
                  <a:srgbClr val="92D050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.</a:t>
            </a:r>
            <a:r>
              <a:rPr lang="en-US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WHY WE ARE DIFFERENT</a:t>
            </a:r>
            <a:r>
              <a:rPr lang="ro-RO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? </a:t>
            </a:r>
            <a:endParaRPr lang="en-US" i="1" dirty="0">
              <a:solidFill>
                <a:srgbClr val="92D050"/>
              </a:solidFill>
              <a:highlight>
                <a:srgbClr val="008000"/>
              </a:highlight>
              <a:latin typeface="Bahnschrift SemiBold" panose="020B0502040204020203" pitchFamily="34" charset="0"/>
            </a:endParaRP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45F2F42E-D1F3-4CD3-A859-118250209AD2}"/>
              </a:ext>
            </a:extLst>
          </p:cNvPr>
          <p:cNvSpPr/>
          <p:nvPr/>
        </p:nvSpPr>
        <p:spPr>
          <a:xfrm>
            <a:off x="492009" y="2056223"/>
            <a:ext cx="249202" cy="269178"/>
          </a:xfrm>
          <a:prstGeom prst="star5">
            <a:avLst>
              <a:gd name="adj" fmla="val 0"/>
              <a:gd name="hf" fmla="val 105146"/>
              <a:gd name="vf" fmla="val 110557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823B"/>
                </a:solidFill>
              </a:ln>
              <a:solidFill>
                <a:srgbClr val="00823B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14758D-55CE-470C-9F01-D1CF0F071FC7}"/>
              </a:ext>
            </a:extLst>
          </p:cNvPr>
          <p:cNvSpPr txBox="1"/>
          <p:nvPr/>
        </p:nvSpPr>
        <p:spPr>
          <a:xfrm>
            <a:off x="953730" y="1307031"/>
            <a:ext cx="3279190" cy="335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1903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Bahnschrift SemiLight SemiConde" panose="020B0502040204020203" pitchFamily="34" charset="0"/>
                <a:cs typeface="HLFTER+Arial Bold"/>
              </a:rPr>
              <a:t>Valuable professional experience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5A245F-863C-4C92-9E46-02BB895F731C}"/>
              </a:ext>
            </a:extLst>
          </p:cNvPr>
          <p:cNvSpPr txBox="1"/>
          <p:nvPr/>
        </p:nvSpPr>
        <p:spPr>
          <a:xfrm>
            <a:off x="920730" y="1882252"/>
            <a:ext cx="4975235" cy="579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603">
              <a:lnSpc>
                <a:spcPts val="1903"/>
              </a:lnSpc>
            </a:pPr>
            <a:r>
              <a:rPr lang="en-US" sz="1600" dirty="0">
                <a:latin typeface="Bahnschrift SemiLight SemiConde" panose="020B0502040204020203" pitchFamily="34" charset="0"/>
                <a:cs typeface="HLFTER+Arial Bold"/>
              </a:rPr>
              <a:t>Stable resources (operational team and drivers);</a:t>
            </a:r>
            <a:endParaRPr lang="en-US" sz="1600" dirty="0">
              <a:latin typeface="Bahnschrift SemiLight SemiConde" panose="020B0502040204020203" pitchFamily="34" charset="0"/>
              <a:cs typeface="TNICGU+Arial Bold"/>
            </a:endParaRPr>
          </a:p>
          <a:p>
            <a:pPr marL="25603" marR="0">
              <a:lnSpc>
                <a:spcPts val="1903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latin typeface="Bahnschrift SemiLight SemiConde" panose="020B0502040204020203" pitchFamily="34" charset="0"/>
              <a:cs typeface="TNICGU+Arial Bold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D19ED6-0638-4D5C-88DC-5A6C569231C6}"/>
              </a:ext>
            </a:extLst>
          </p:cNvPr>
          <p:cNvSpPr txBox="1"/>
          <p:nvPr/>
        </p:nvSpPr>
        <p:spPr>
          <a:xfrm>
            <a:off x="953731" y="5661248"/>
            <a:ext cx="4791357" cy="579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24" marR="0">
              <a:lnSpc>
                <a:spcPts val="1903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Effective communication with our customers </a:t>
            </a:r>
          </a:p>
          <a:p>
            <a:pPr marL="7924" marR="0">
              <a:lnSpc>
                <a:spcPts val="1903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to track collaboration feedback.</a:t>
            </a:r>
            <a:endParaRPr lang="en-US" sz="1600" dirty="0">
              <a:latin typeface="Bahnschrift SemiLight SemiConde" panose="020B0502040204020203" pitchFamily="34" charset="0"/>
              <a:cs typeface="HLFTER+Arial Bold"/>
            </a:endParaRPr>
          </a:p>
        </p:txBody>
      </p:sp>
      <p:pic>
        <p:nvPicPr>
          <p:cNvPr id="19" name="Graphic 18" descr="Checkbox Checked with solid fill">
            <a:extLst>
              <a:ext uri="{FF2B5EF4-FFF2-40B4-BE49-F238E27FC236}">
                <a16:creationId xmlns:a16="http://schemas.microsoft.com/office/drawing/2014/main" id="{82A2FA8B-C7FE-89D4-7954-9ACC313898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4528" y="1379598"/>
            <a:ext cx="249202" cy="24920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A7E50F6-F1F7-1CBC-FECE-DB3F126F7DC3}"/>
              </a:ext>
            </a:extLst>
          </p:cNvPr>
          <p:cNvSpPr txBox="1"/>
          <p:nvPr/>
        </p:nvSpPr>
        <p:spPr>
          <a:xfrm>
            <a:off x="853544" y="708816"/>
            <a:ext cx="1867207" cy="335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1903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92D050"/>
                </a:solidFill>
                <a:latin typeface="Bahnschrift SemiLight SemiConde" panose="020B0502040204020203" pitchFamily="34" charset="0"/>
                <a:cs typeface="HLFTER+Arial Bold"/>
              </a:rPr>
              <a:t>Our know-how :</a:t>
            </a:r>
            <a:endParaRPr lang="en-US" sz="1600" i="1" dirty="0">
              <a:solidFill>
                <a:srgbClr val="92D050"/>
              </a:solidFill>
              <a:latin typeface="Bahnschrift SemiLight SemiConde" panose="020B0502040204020203" pitchFamily="34" charset="0"/>
              <a:cs typeface="TNICGU+Arial Bold"/>
            </a:endParaRPr>
          </a:p>
        </p:txBody>
      </p:sp>
      <p:pic>
        <p:nvPicPr>
          <p:cNvPr id="23" name="Graphic 22" descr="Checkbox Checked with solid fill">
            <a:extLst>
              <a:ext uri="{FF2B5EF4-FFF2-40B4-BE49-F238E27FC236}">
                <a16:creationId xmlns:a16="http://schemas.microsoft.com/office/drawing/2014/main" id="{F21713FA-DC56-8B79-3997-61C9D31A1D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4528" y="1913250"/>
            <a:ext cx="249202" cy="249202"/>
          </a:xfrm>
          <a:prstGeom prst="rect">
            <a:avLst/>
          </a:prstGeom>
        </p:spPr>
      </p:pic>
      <p:pic>
        <p:nvPicPr>
          <p:cNvPr id="25" name="Graphic 24" descr="Checkbox Checked with solid fill">
            <a:extLst>
              <a:ext uri="{FF2B5EF4-FFF2-40B4-BE49-F238E27FC236}">
                <a16:creationId xmlns:a16="http://schemas.microsoft.com/office/drawing/2014/main" id="{0A5FCE01-DBA9-34E8-5832-ACAE3D8313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4528" y="2489314"/>
            <a:ext cx="249202" cy="249202"/>
          </a:xfrm>
          <a:prstGeom prst="rect">
            <a:avLst/>
          </a:prstGeom>
        </p:spPr>
      </p:pic>
      <p:pic>
        <p:nvPicPr>
          <p:cNvPr id="28" name="Graphic 27" descr="Checkbox Checked with solid fill">
            <a:extLst>
              <a:ext uri="{FF2B5EF4-FFF2-40B4-BE49-F238E27FC236}">
                <a16:creationId xmlns:a16="http://schemas.microsoft.com/office/drawing/2014/main" id="{4BA1BFD6-030D-3EF5-648A-BA8DE95981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4528" y="3061678"/>
            <a:ext cx="249202" cy="249202"/>
          </a:xfrm>
          <a:prstGeom prst="rect">
            <a:avLst/>
          </a:prstGeom>
        </p:spPr>
      </p:pic>
      <p:pic>
        <p:nvPicPr>
          <p:cNvPr id="29" name="Graphic 28" descr="Checkbox Checked with solid fill">
            <a:extLst>
              <a:ext uri="{FF2B5EF4-FFF2-40B4-BE49-F238E27FC236}">
                <a16:creationId xmlns:a16="http://schemas.microsoft.com/office/drawing/2014/main" id="{96110CAC-8F1E-FDBE-BE23-D8E963D43C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4528" y="3971886"/>
            <a:ext cx="249202" cy="249202"/>
          </a:xfrm>
          <a:prstGeom prst="rect">
            <a:avLst/>
          </a:prstGeom>
        </p:spPr>
      </p:pic>
      <p:pic>
        <p:nvPicPr>
          <p:cNvPr id="30" name="Graphic 29" descr="Checkbox Checked with solid fill">
            <a:extLst>
              <a:ext uri="{FF2B5EF4-FFF2-40B4-BE49-F238E27FC236}">
                <a16:creationId xmlns:a16="http://schemas.microsoft.com/office/drawing/2014/main" id="{DEAB0ADF-73CE-96AE-1B5B-13F2F0A98C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4528" y="4907990"/>
            <a:ext cx="249202" cy="249202"/>
          </a:xfrm>
          <a:prstGeom prst="rect">
            <a:avLst/>
          </a:prstGeom>
        </p:spPr>
      </p:pic>
      <p:pic>
        <p:nvPicPr>
          <p:cNvPr id="31" name="Graphic 30" descr="Checkbox Checked with solid fill">
            <a:extLst>
              <a:ext uri="{FF2B5EF4-FFF2-40B4-BE49-F238E27FC236}">
                <a16:creationId xmlns:a16="http://schemas.microsoft.com/office/drawing/2014/main" id="{AB6DC123-8D8A-8F81-7BD3-6318F76A93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4528" y="5700078"/>
            <a:ext cx="249202" cy="2492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E5634D-E325-3801-178F-E1CB375CF458}"/>
              </a:ext>
            </a:extLst>
          </p:cNvPr>
          <p:cNvSpPr txBox="1"/>
          <p:nvPr/>
        </p:nvSpPr>
        <p:spPr>
          <a:xfrm>
            <a:off x="913869" y="3792412"/>
            <a:ext cx="7665669" cy="1329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384"/>
              </a:spcBef>
            </a:pPr>
            <a:r>
              <a:rPr lang="en-US" sz="1600" b="1" dirty="0">
                <a:latin typeface="Bahnschrift SemiLight SemiConde" panose="020B0502040204020203" pitchFamily="34" charset="0"/>
                <a:cs typeface="TNICGU+Arial Bold"/>
              </a:rPr>
              <a:t>Deliveries in maximum </a:t>
            </a:r>
            <a:r>
              <a:rPr lang="it-IT" sz="1600" b="1" dirty="0">
                <a:latin typeface="Bahnschrift SemiLight SemiConde" panose="020B0502040204020203" pitchFamily="34" charset="0"/>
                <a:cs typeface="TNICGU+Arial Bold"/>
              </a:rPr>
              <a:t>48 hours</a:t>
            </a:r>
            <a:r>
              <a:rPr lang="it-IT" sz="1600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en-US" sz="1600" b="1" dirty="0">
                <a:latin typeface="Bahnschrift SemiLight SemiConde" panose="020B0502040204020203" pitchFamily="34" charset="0"/>
                <a:cs typeface="TNICGU+Arial Bold"/>
              </a:rPr>
              <a:t>from RO </a:t>
            </a:r>
            <a:r>
              <a:rPr lang="it-IT" sz="1600" dirty="0">
                <a:latin typeface="Bahnschrift SemiLight SemiConde" panose="020B0502040204020203" pitchFamily="34" charset="0"/>
                <a:cs typeface="TNICGU+Arial Bold"/>
              </a:rPr>
              <a:t>to: Germany, France, Switzerland, Italy (South), Belgium, Netherlands, Spain (North)</a:t>
            </a:r>
          </a:p>
          <a:p>
            <a:pPr marL="0" marR="0">
              <a:lnSpc>
                <a:spcPct val="150000"/>
              </a:lnSpc>
              <a:spcBef>
                <a:spcPts val="1384"/>
              </a:spcBef>
              <a:spcAft>
                <a:spcPts val="0"/>
              </a:spcAft>
            </a:pPr>
            <a:endParaRPr lang="it-IT" sz="1600" dirty="0">
              <a:latin typeface="Bahnschrift SemiLight SemiConde" panose="020B0502040204020203" pitchFamily="34" charset="0"/>
              <a:cs typeface="TNICGU+Arial Bol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4635CC-9D2D-70D6-E657-D265F71B2676}"/>
              </a:ext>
            </a:extLst>
          </p:cNvPr>
          <p:cNvSpPr txBox="1"/>
          <p:nvPr/>
        </p:nvSpPr>
        <p:spPr>
          <a:xfrm>
            <a:off x="967255" y="4869160"/>
            <a:ext cx="4489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Bahnschrift SemiLight SemiConde" panose="020B0502040204020203" pitchFamily="34" charset="0"/>
                <a:cs typeface="TNICGU+Arial Bold"/>
              </a:rPr>
              <a:t>Deliveries in maximum </a:t>
            </a:r>
            <a:r>
              <a:rPr lang="it-IT" sz="1600" b="1" dirty="0">
                <a:latin typeface="Bahnschrift SemiLight SemiConde" panose="020B0502040204020203" pitchFamily="34" charset="0"/>
                <a:cs typeface="TNICGU+Arial Bold"/>
              </a:rPr>
              <a:t>60 hours</a:t>
            </a:r>
            <a:r>
              <a:rPr lang="it-IT" sz="1600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en-US" sz="1600" b="1" dirty="0">
                <a:latin typeface="Bahnschrift SemiLight SemiConde" panose="020B0502040204020203" pitchFamily="34" charset="0"/>
                <a:cs typeface="TNICGU+Arial Bold"/>
              </a:rPr>
              <a:t>from RO </a:t>
            </a:r>
            <a:r>
              <a:rPr lang="it-IT" sz="1600" dirty="0">
                <a:latin typeface="Bahnschrift SemiLight SemiConde" panose="020B0502040204020203" pitchFamily="34" charset="0"/>
                <a:cs typeface="TNICGU+Arial Bold"/>
              </a:rPr>
              <a:t>to:</a:t>
            </a:r>
            <a:r>
              <a:rPr lang="ro-RO" sz="1600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it-IT" sz="1600" dirty="0">
                <a:latin typeface="Bahnschrift SemiLight SemiConde" panose="020B0502040204020203" pitchFamily="34" charset="0"/>
                <a:cs typeface="TNICGU+Arial Bold"/>
              </a:rPr>
              <a:t>Spain (South), Portugal, Morocco.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348E6D4-94EC-5E0B-BD14-54C584CD236B}"/>
              </a:ext>
            </a:extLst>
          </p:cNvPr>
          <p:cNvSpPr txBox="1"/>
          <p:nvPr/>
        </p:nvSpPr>
        <p:spPr>
          <a:xfrm>
            <a:off x="913869" y="2903908"/>
            <a:ext cx="8234217" cy="1329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384"/>
              </a:spcBef>
            </a:pPr>
            <a:r>
              <a:rPr lang="en-US" sz="1600" b="1" dirty="0">
                <a:latin typeface="Bahnschrift SemiLight SemiConde" panose="020B0502040204020203" pitchFamily="34" charset="0"/>
                <a:cs typeface="TNICGU+Arial Bold"/>
              </a:rPr>
              <a:t>Deliveries in maximum </a:t>
            </a:r>
            <a:r>
              <a:rPr lang="ro-RO" sz="1600" b="1" dirty="0">
                <a:latin typeface="Bahnschrift SemiLight SemiConde" panose="020B0502040204020203" pitchFamily="34" charset="0"/>
                <a:cs typeface="TNICGU+Arial Bold"/>
              </a:rPr>
              <a:t>24 </a:t>
            </a:r>
            <a:r>
              <a:rPr lang="en-US" sz="1600" b="1" dirty="0">
                <a:latin typeface="Bahnschrift SemiLight SemiConde" panose="020B0502040204020203" pitchFamily="34" charset="0"/>
                <a:cs typeface="TNICGU+Arial Bold"/>
              </a:rPr>
              <a:t>hours</a:t>
            </a:r>
            <a:r>
              <a:rPr lang="ro-RO" sz="1600" b="1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en-US" sz="1600" b="1" dirty="0">
                <a:latin typeface="Bahnschrift SemiLight SemiConde" panose="020B0502040204020203" pitchFamily="34" charset="0"/>
                <a:cs typeface="TNICGU+Arial Bold"/>
              </a:rPr>
              <a:t>from RO /to 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Hungary</a:t>
            </a:r>
            <a:r>
              <a:rPr lang="ro-RO" sz="1600" dirty="0">
                <a:latin typeface="Bahnschrift SemiLight SemiConde" panose="020B0502040204020203" pitchFamily="34" charset="0"/>
                <a:cs typeface="TNICGU+Arial Bold"/>
              </a:rPr>
              <a:t>, Slov</a:t>
            </a:r>
            <a:r>
              <a:rPr lang="en-US" sz="1600" dirty="0" err="1">
                <a:latin typeface="Bahnschrift SemiLight SemiConde" panose="020B0502040204020203" pitchFamily="34" charset="0"/>
                <a:cs typeface="TNICGU+Arial Bold"/>
              </a:rPr>
              <a:t>enia</a:t>
            </a:r>
            <a:r>
              <a:rPr lang="ro-RO" sz="1600" dirty="0">
                <a:latin typeface="Bahnschrift SemiLight SemiConde" panose="020B0502040204020203" pitchFamily="34" charset="0"/>
                <a:cs typeface="TNICGU+Arial Bold"/>
              </a:rPr>
              <a:t>, Austria, Ital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y</a:t>
            </a:r>
            <a:r>
              <a:rPr lang="ro-RO" sz="1600" dirty="0">
                <a:latin typeface="Bahnschrift SemiLight SemiConde" panose="020B0502040204020203" pitchFamily="34" charset="0"/>
                <a:cs typeface="TNICGU+Arial Bold"/>
              </a:rPr>
              <a:t> (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North</a:t>
            </a:r>
            <a:r>
              <a:rPr lang="ro-RO" sz="1600" dirty="0">
                <a:latin typeface="Bahnschrift SemiLight SemiConde" panose="020B0502040204020203" pitchFamily="34" charset="0"/>
                <a:cs typeface="TNICGU+Arial Bold"/>
              </a:rPr>
              <a:t>), 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Czech Republic</a:t>
            </a:r>
            <a:r>
              <a:rPr lang="ro-RO" sz="1600" dirty="0">
                <a:latin typeface="Bahnschrift SemiLight SemiConde" panose="020B0502040204020203" pitchFamily="34" charset="0"/>
                <a:cs typeface="TNICGU+Arial Bold"/>
              </a:rPr>
              <a:t>, Slova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kia</a:t>
            </a:r>
            <a:r>
              <a:rPr lang="ro-RO" sz="1600" dirty="0">
                <a:latin typeface="Bahnschrift SemiLight SemiConde" panose="020B0502040204020203" pitchFamily="34" charset="0"/>
                <a:cs typeface="TNICGU+Arial Bold"/>
              </a:rPr>
              <a:t>, Pol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and</a:t>
            </a:r>
            <a:r>
              <a:rPr lang="ro-RO" sz="1600" dirty="0">
                <a:latin typeface="Bahnschrift SemiLight SemiConde" panose="020B0502040204020203" pitchFamily="34" charset="0"/>
                <a:cs typeface="TNICGU+Arial Bold"/>
              </a:rPr>
              <a:t>, Bulgaria, Gre</a:t>
            </a:r>
            <a:r>
              <a:rPr lang="en-US" sz="1600" dirty="0" err="1">
                <a:latin typeface="Bahnschrift SemiLight SemiConde" panose="020B0502040204020203" pitchFamily="34" charset="0"/>
                <a:cs typeface="TNICGU+Arial Bold"/>
              </a:rPr>
              <a:t>ece</a:t>
            </a:r>
            <a:r>
              <a:rPr lang="ro-RO" sz="1600" dirty="0">
                <a:latin typeface="Bahnschrift SemiLight SemiConde" panose="020B0502040204020203" pitchFamily="34" charset="0"/>
                <a:cs typeface="TNICGU+Arial Bold"/>
              </a:rPr>
              <a:t>, Tur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key</a:t>
            </a:r>
            <a:r>
              <a:rPr lang="ro-RO" sz="1600" dirty="0">
                <a:latin typeface="Bahnschrift SemiLight SemiConde" panose="020B0502040204020203" pitchFamily="34" charset="0"/>
                <a:cs typeface="TNICGU+Arial Bold"/>
              </a:rPr>
              <a:t> (23  CEMT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  authorizations</a:t>
            </a:r>
            <a:r>
              <a:rPr lang="ro-RO" sz="1600" dirty="0">
                <a:latin typeface="Bahnschrift SemiLight SemiConde" panose="020B0502040204020203" pitchFamily="34" charset="0"/>
                <a:cs typeface="TNICGU+Arial Bold"/>
              </a:rPr>
              <a:t>).</a:t>
            </a:r>
          </a:p>
          <a:p>
            <a:pPr marL="0" marR="0">
              <a:lnSpc>
                <a:spcPct val="150000"/>
              </a:lnSpc>
              <a:spcBef>
                <a:spcPts val="1384"/>
              </a:spcBef>
              <a:spcAft>
                <a:spcPts val="0"/>
              </a:spcAft>
            </a:pPr>
            <a:endParaRPr lang="ro-RO" sz="1600" dirty="0">
              <a:latin typeface="Bahnschrift SemiLight SemiConde" panose="020B0502040204020203" pitchFamily="34" charset="0"/>
              <a:cs typeface="TNICGU+Arial Bold"/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6937706A-C766-2F70-0B08-A8EB0D271EED}"/>
              </a:ext>
            </a:extLst>
          </p:cNvPr>
          <p:cNvSpPr txBox="1"/>
          <p:nvPr/>
        </p:nvSpPr>
        <p:spPr>
          <a:xfrm>
            <a:off x="1039262" y="2484832"/>
            <a:ext cx="5065866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03"/>
              </a:lnSpc>
              <a:spcBef>
                <a:spcPts val="1384"/>
              </a:spcBef>
              <a:spcAft>
                <a:spcPts val="0"/>
              </a:spcAft>
            </a:pPr>
            <a:r>
              <a:rPr sz="1600" dirty="0">
                <a:latin typeface="Bahnschrift SemiLight SemiConde" panose="020B0502040204020203" pitchFamily="34" charset="0"/>
                <a:cs typeface="TNICGU+Arial Bold"/>
              </a:rPr>
              <a:t>Ef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ficiency and quality</a:t>
            </a:r>
            <a:r>
              <a:rPr sz="1600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of the services provided;</a:t>
            </a:r>
            <a:endParaRPr sz="1600" dirty="0">
              <a:latin typeface="Bahnschrift SemiLight SemiConde" panose="020B0502040204020203" pitchFamily="34" charset="0"/>
              <a:cs typeface="TNICGU+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1794148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6199"/>
            <a:ext cx="9906000" cy="70103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67B0C96-6EC5-A31B-0FF7-915B75A6B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01" y="357330"/>
            <a:ext cx="4375899" cy="276999"/>
          </a:xfrm>
          <a:solidFill>
            <a:srgbClr val="00823B"/>
          </a:solidFill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   </a:t>
            </a:r>
            <a:r>
              <a:rPr lang="ro-RO" b="1" dirty="0">
                <a:solidFill>
                  <a:srgbClr val="92D050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5</a:t>
            </a:r>
            <a:r>
              <a:rPr lang="en-US" b="1" dirty="0">
                <a:solidFill>
                  <a:srgbClr val="92D050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.</a:t>
            </a:r>
            <a:r>
              <a:rPr lang="en-US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QUALITY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3D5576-427E-2704-85AA-68941044D2FF}"/>
              </a:ext>
            </a:extLst>
          </p:cNvPr>
          <p:cNvSpPr txBox="1"/>
          <p:nvPr/>
        </p:nvSpPr>
        <p:spPr>
          <a:xfrm>
            <a:off x="848544" y="1026974"/>
            <a:ext cx="2520280" cy="335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1903"/>
              </a:lnSpc>
              <a:spcBef>
                <a:spcPts val="1972"/>
              </a:spcBef>
              <a:spcAft>
                <a:spcPts val="0"/>
              </a:spcAft>
            </a:pPr>
            <a:r>
              <a:rPr lang="it-IT" dirty="0">
                <a:latin typeface="Bahnschrift SemiLight SemiConde" panose="020B0502040204020203" pitchFamily="34" charset="0"/>
                <a:cs typeface="TNICGU+Arial Bold"/>
              </a:rPr>
              <a:t>ISO certifications</a:t>
            </a:r>
            <a:r>
              <a:rPr lang="ro-RO" dirty="0">
                <a:latin typeface="Bahnschrift SemiLight SemiConde" panose="020B0502040204020203" pitchFamily="34" charset="0"/>
                <a:cs typeface="TNICGU+Arial Bold"/>
              </a:rPr>
              <a:t>:</a:t>
            </a:r>
            <a:endParaRPr lang="it-IT" dirty="0">
              <a:latin typeface="Bahnschrift SemiLight SemiConde" panose="020B0502040204020203" pitchFamily="34" charset="0"/>
              <a:cs typeface="HLFTER+Arial Bold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218AC3A-4A8B-C628-D0C3-066C97693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96" y="1468561"/>
            <a:ext cx="2798307" cy="389684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18DE469-8529-9D73-1F08-B6A460FA7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408" y="1460750"/>
            <a:ext cx="2798307" cy="390465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72F051A-85EC-A3C5-1A48-70E4161756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321" y="1468560"/>
            <a:ext cx="2554445" cy="390465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3614</TotalTime>
  <Words>834</Words>
  <Application>Microsoft Office PowerPoint</Application>
  <PresentationFormat>A4 Paper (210x297 mm)</PresentationFormat>
  <Paragraphs>166</Paragraphs>
  <Slides>15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Bahnschrift SemiLight SemiConde</vt:lpstr>
      <vt:lpstr>TNICGU+Arial Bold</vt:lpstr>
      <vt:lpstr>Bahnschrift Light SemiCondensed</vt:lpstr>
      <vt:lpstr>Calibri</vt:lpstr>
      <vt:lpstr>Bahnschrift SemiBold</vt:lpstr>
      <vt:lpstr>HLFTER+Arial Bold</vt:lpstr>
      <vt:lpstr>Theme Office</vt:lpstr>
      <vt:lpstr>Acrobat Document</vt:lpstr>
      <vt:lpstr>PowerPoint Presentation</vt:lpstr>
      <vt:lpstr>PowerPoint Presentation</vt:lpstr>
      <vt:lpstr>    1. WHO WE ARE</vt:lpstr>
      <vt:lpstr>    2. EVOLUTION</vt:lpstr>
      <vt:lpstr> 2. EVOLUTION</vt:lpstr>
      <vt:lpstr>    2. EVOLUTION</vt:lpstr>
      <vt:lpstr>    3. ORGANIZATION CHART</vt:lpstr>
      <vt:lpstr>    4. WHY WE ARE DIFFERENT? </vt:lpstr>
      <vt:lpstr>    5. QUALITY</vt:lpstr>
      <vt:lpstr>    6. VISION</vt:lpstr>
      <vt:lpstr>    7. ORDERS MADE IN 2023 FOR TOP 20 CUSTOMERS FROM AUTOMOTIVE INDUSTRY</vt:lpstr>
      <vt:lpstr>    8. PERFORMANCE</vt:lpstr>
      <vt:lpstr>PowerPoint Presentation</vt:lpstr>
      <vt:lpstr>PowerPoint Presentation</vt:lpstr>
      <vt:lpstr>    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ALDESTAR</dc:creator>
  <cp:lastModifiedBy>Alin Patru</cp:lastModifiedBy>
  <cp:revision>141</cp:revision>
  <dcterms:modified xsi:type="dcterms:W3CDTF">2024-09-04T14:17:16Z</dcterms:modified>
</cp:coreProperties>
</file>